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Lato"/>
      <p:regular r:id="rId45"/>
      <p:bold r:id="rId46"/>
      <p:italic r:id="rId47"/>
      <p:boldItalic r:id="rId48"/>
    </p:embeddedFont>
    <p:embeddedFont>
      <p:font typeface="Lato Light"/>
      <p:regular r:id="rId49"/>
      <p:bold r:id="rId50"/>
      <p:italic r:id="rId51"/>
      <p:boldItalic r:id="rId52"/>
    </p:embeddedFont>
    <p:embeddedFont>
      <p:font typeface="Viga"/>
      <p:regular r:id="rId53"/>
    </p:embeddedFont>
    <p:embeddedFont>
      <p:font typeface="Lato Black"/>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81AA9CF-512D-45DA-A0A4-1D002D4C2F71}">
  <a:tblStyle styleId="{A81AA9CF-512D-45DA-A0A4-1D002D4C2F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42AF7D-386B-4B97-9D85-42B30450891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Viga-regular.fntdata"/><Relationship Id="rId52" Type="http://schemas.openxmlformats.org/officeDocument/2006/relationships/font" Target="fonts/LatoLight-boldItalic.fntdata"/><Relationship Id="rId11" Type="http://schemas.openxmlformats.org/officeDocument/2006/relationships/slide" Target="slides/slide5.xml"/><Relationship Id="rId55" Type="http://schemas.openxmlformats.org/officeDocument/2006/relationships/font" Target="fonts/LatoBlack-boldItalic.fntdata"/><Relationship Id="rId10" Type="http://schemas.openxmlformats.org/officeDocument/2006/relationships/slide" Target="slides/slide4.xml"/><Relationship Id="rId54" Type="http://schemas.openxmlformats.org/officeDocument/2006/relationships/font" Target="fonts/LatoBlack-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f2b901a6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f2b901a6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f45d05c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f45d05c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Communicated with client that will work on comp ana if available capacity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fd0d212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fd0d212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fd0d21251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fd0d21251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e5894fb9c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7e5894fb9c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e181920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e181920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source/collection &gt; cleaning &gt; model &gt; viz &gt; end user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f2b901a65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6f2b901a6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d84733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d84733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e68a116f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e68a116f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models and the outcome (ie fscore)??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fd8473396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fd8473396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*tech first then prod demo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fd0d21251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fd0d21251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fd8473396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fd8473396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models and the outcome (ie fscore)??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fd84733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fd84733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 models and the outcome (ie fscore)??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fd8473396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fd8473396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do topic analysis on more than 2 topic, we realised that the result gave us topics that are skewed more towards the product category. For e.g. cleansing foam gave reviews like skin become fresh, smooth, whereas lipstick gave reviews more on the colour. That was not what we want we already have the category of the product when we scrape the data. Hence, we decide to limit the topics to 2 where it can give us a more accurate topic classification when we looked at the final result. In order to overcome this challenge, we are currently looking into semi-supervised lda model and also looking into how we can fine tune the parameters to get a better result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f2b901a65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6f2b901a65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e68a116fe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e68a116fe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fidelity prototype</a:t>
            </a:r>
            <a:endParaRPr/>
          </a:p>
          <a:p>
            <a:pPr indent="0" lvl="0" marL="0" rtl="0" algn="l">
              <a:spcBef>
                <a:spcPts val="0"/>
              </a:spcBef>
              <a:spcAft>
                <a:spcPts val="0"/>
              </a:spcAft>
              <a:buNone/>
            </a:pPr>
            <a:r>
              <a:rPr lang="en"/>
              <a:t>Good to have impt info to be placed at the start of dashboard. Can include kpis/biz metrics right at the start.</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e68a116fe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e68a116fe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fidelity prototype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f45d05c5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f45d05c5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kiv??</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e68a116fe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e68a116fe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Highfi proto</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e68a116fe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e68a116fe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Highfi proto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f45d05c5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f45d05c5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kiv??</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7e68a116fe_3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7e68a116fe_3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fd0d21251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fd0d21251_4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fd0d21251_4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fd0d21251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fd0d21251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6fd0d21251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6fd0d21251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fd0d21251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e68a116fe_5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7e68a116fe_5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6fd0d21251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fd0d21251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9-10 : competitor analysis + refine model accuracy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e82e3ff10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7e82e3ff10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f2b901a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f2b901a6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e68a116fe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e68a116fe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 Do we show the initial proposed roles or the updated one?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e5894fb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e5894fb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f2b901a6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f2b901a6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Extended time for EDA from 2 weeks to 4 weeks (week 1 to 4)</a:t>
            </a:r>
            <a:endParaRPr/>
          </a:p>
          <a:p>
            <a:pPr indent="0" lvl="0" marL="0" rtl="0" algn="l">
              <a:spcBef>
                <a:spcPts val="0"/>
              </a:spcBef>
              <a:spcAft>
                <a:spcPts val="0"/>
              </a:spcAft>
              <a:buNone/>
            </a:pPr>
            <a:r>
              <a:rPr lang="en"/>
              <a:t>Week 3-4: Decided to do EDA and UT for Visualization concurrently to better understand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Week0 - req gathering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f2b901a6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f2b901a6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e5894fb9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e5894fb9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439578" y="773647"/>
            <a:ext cx="3178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11" name="Google Shape;11;p2"/>
          <p:cNvSpPr txBox="1"/>
          <p:nvPr>
            <p:ph idx="1" type="subTitle"/>
          </p:nvPr>
        </p:nvSpPr>
        <p:spPr>
          <a:xfrm>
            <a:off x="5585828" y="2698500"/>
            <a:ext cx="2886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2" name="Google Shape;12;p2"/>
          <p:cNvSpPr/>
          <p:nvPr/>
        </p:nvSpPr>
        <p:spPr>
          <a:xfrm>
            <a:off x="-5975" y="-18125"/>
            <a:ext cx="4036500" cy="5161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 name="Google Shape;13;p2"/>
          <p:cNvCxnSpPr/>
          <p:nvPr/>
        </p:nvCxnSpPr>
        <p:spPr>
          <a:xfrm rot="10800000">
            <a:off x="5663498" y="1399600"/>
            <a:ext cx="2757900" cy="0"/>
          </a:xfrm>
          <a:prstGeom prst="straightConnector1">
            <a:avLst/>
          </a:prstGeom>
          <a:noFill/>
          <a:ln cap="flat" cmpd="sng" w="38100">
            <a:solidFill>
              <a:schemeClr val="accent1"/>
            </a:solidFill>
            <a:prstDash val="solid"/>
            <a:round/>
            <a:headEnd len="sm" w="sm" type="none"/>
            <a:tailEnd len="sm" w="sm" type="none"/>
          </a:ln>
        </p:spPr>
      </p:cxnSp>
      <p:cxnSp>
        <p:nvCxnSpPr>
          <p:cNvPr id="14" name="Google Shape;14;p2"/>
          <p:cNvCxnSpPr/>
          <p:nvPr/>
        </p:nvCxnSpPr>
        <p:spPr>
          <a:xfrm rot="10800000">
            <a:off x="5647598" y="3725675"/>
            <a:ext cx="27579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TITLE_1_1_1_1_1_1">
    <p:spTree>
      <p:nvGrpSpPr>
        <p:cNvPr id="61" name="Shape 61"/>
        <p:cNvGrpSpPr/>
        <p:nvPr/>
      </p:nvGrpSpPr>
      <p:grpSpPr>
        <a:xfrm>
          <a:off x="0" y="0"/>
          <a:ext cx="0" cy="0"/>
          <a:chOff x="0" y="0"/>
          <a:chExt cx="0" cy="0"/>
        </a:xfrm>
      </p:grpSpPr>
      <p:sp>
        <p:nvSpPr>
          <p:cNvPr id="62" name="Google Shape;62;p11"/>
          <p:cNvSpPr/>
          <p:nvPr/>
        </p:nvSpPr>
        <p:spPr>
          <a:xfrm>
            <a:off x="0" y="3670000"/>
            <a:ext cx="9144000" cy="1157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TITLE_1_1_1_1_1_1_1">
    <p:spTree>
      <p:nvGrpSpPr>
        <p:cNvPr id="64" name="Shape 64"/>
        <p:cNvGrpSpPr/>
        <p:nvPr/>
      </p:nvGrpSpPr>
      <p:grpSpPr>
        <a:xfrm>
          <a:off x="0" y="0"/>
          <a:ext cx="0" cy="0"/>
          <a:chOff x="0" y="0"/>
          <a:chExt cx="0" cy="0"/>
        </a:xfrm>
      </p:grpSpPr>
      <p:sp>
        <p:nvSpPr>
          <p:cNvPr id="65" name="Google Shape;65;p12"/>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66" name="Google Shape;66;p12"/>
          <p:cNvSpPr/>
          <p:nvPr/>
        </p:nvSpPr>
        <p:spPr>
          <a:xfrm>
            <a:off x="3337050" y="725925"/>
            <a:ext cx="2469900" cy="441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TITLE_1_1_1_1_1_1_2">
    <p:spTree>
      <p:nvGrpSpPr>
        <p:cNvPr id="67" name="Shape 67"/>
        <p:cNvGrpSpPr/>
        <p:nvPr/>
      </p:nvGrpSpPr>
      <p:grpSpPr>
        <a:xfrm>
          <a:off x="0" y="0"/>
          <a:ext cx="0" cy="0"/>
          <a:chOff x="0" y="0"/>
          <a:chExt cx="0" cy="0"/>
        </a:xfrm>
      </p:grpSpPr>
      <p:sp>
        <p:nvSpPr>
          <p:cNvPr id="68" name="Google Shape;68;p13"/>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WO COLUMNS">
  <p:cSld name="TITLE_1_1_2">
    <p:spTree>
      <p:nvGrpSpPr>
        <p:cNvPr id="69" name="Shape 69"/>
        <p:cNvGrpSpPr/>
        <p:nvPr/>
      </p:nvGrpSpPr>
      <p:grpSpPr>
        <a:xfrm>
          <a:off x="0" y="0"/>
          <a:ext cx="0" cy="0"/>
          <a:chOff x="0" y="0"/>
          <a:chExt cx="0" cy="0"/>
        </a:xfrm>
      </p:grpSpPr>
      <p:sp>
        <p:nvSpPr>
          <p:cNvPr id="70" name="Google Shape;70;p14"/>
          <p:cNvSpPr/>
          <p:nvPr/>
        </p:nvSpPr>
        <p:spPr>
          <a:xfrm>
            <a:off x="61646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4151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3" name="Google Shape;73;p14"/>
          <p:cNvSpPr txBox="1"/>
          <p:nvPr>
            <p:ph idx="2" type="ctrTitle"/>
          </p:nvPr>
        </p:nvSpPr>
        <p:spPr>
          <a:xfrm>
            <a:off x="1925700" y="38624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74" name="Google Shape;74;p14"/>
          <p:cNvSpPr txBox="1"/>
          <p:nvPr>
            <p:ph idx="1" type="subTitle"/>
          </p:nvPr>
        </p:nvSpPr>
        <p:spPr>
          <a:xfrm>
            <a:off x="2058751" y="4042475"/>
            <a:ext cx="1788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75" name="Google Shape;75;p14"/>
          <p:cNvSpPr txBox="1"/>
          <p:nvPr>
            <p:ph idx="3" type="ctrTitle"/>
          </p:nvPr>
        </p:nvSpPr>
        <p:spPr>
          <a:xfrm>
            <a:off x="5164200" y="38624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76" name="Google Shape;76;p14"/>
          <p:cNvSpPr txBox="1"/>
          <p:nvPr>
            <p:ph idx="4" type="subTitle"/>
          </p:nvPr>
        </p:nvSpPr>
        <p:spPr>
          <a:xfrm>
            <a:off x="5297251" y="4042475"/>
            <a:ext cx="1788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TITLE_1_1_2_1">
    <p:spTree>
      <p:nvGrpSpPr>
        <p:cNvPr id="77" name="Shape 77"/>
        <p:cNvGrpSpPr/>
        <p:nvPr/>
      </p:nvGrpSpPr>
      <p:grpSpPr>
        <a:xfrm>
          <a:off x="0" y="0"/>
          <a:ext cx="0" cy="0"/>
          <a:chOff x="0" y="0"/>
          <a:chExt cx="0" cy="0"/>
        </a:xfrm>
      </p:grpSpPr>
      <p:sp>
        <p:nvSpPr>
          <p:cNvPr id="78" name="Google Shape;78;p15"/>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9" name="Google Shape;79;p15"/>
          <p:cNvSpPr txBox="1"/>
          <p:nvPr>
            <p:ph idx="2" type="ctrTitle"/>
          </p:nvPr>
        </p:nvSpPr>
        <p:spPr>
          <a:xfrm>
            <a:off x="9433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0" name="Google Shape;80;p15"/>
          <p:cNvSpPr txBox="1"/>
          <p:nvPr>
            <p:ph idx="1" type="subTitle"/>
          </p:nvPr>
        </p:nvSpPr>
        <p:spPr>
          <a:xfrm>
            <a:off x="9433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1" name="Google Shape;81;p15"/>
          <p:cNvSpPr txBox="1"/>
          <p:nvPr>
            <p:ph idx="3" type="ctrTitle"/>
          </p:nvPr>
        </p:nvSpPr>
        <p:spPr>
          <a:xfrm>
            <a:off x="28102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2" name="Google Shape;82;p15"/>
          <p:cNvSpPr txBox="1"/>
          <p:nvPr>
            <p:ph idx="4" type="subTitle"/>
          </p:nvPr>
        </p:nvSpPr>
        <p:spPr>
          <a:xfrm>
            <a:off x="28102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3" name="Google Shape;83;p15"/>
          <p:cNvSpPr txBox="1"/>
          <p:nvPr>
            <p:ph idx="5" type="ctrTitle"/>
          </p:nvPr>
        </p:nvSpPr>
        <p:spPr>
          <a:xfrm>
            <a:off x="46771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4" name="Google Shape;84;p15"/>
          <p:cNvSpPr txBox="1"/>
          <p:nvPr>
            <p:ph idx="6" type="subTitle"/>
          </p:nvPr>
        </p:nvSpPr>
        <p:spPr>
          <a:xfrm>
            <a:off x="46771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5" name="Google Shape;85;p15"/>
          <p:cNvSpPr txBox="1"/>
          <p:nvPr>
            <p:ph idx="7" type="ctrTitle"/>
          </p:nvPr>
        </p:nvSpPr>
        <p:spPr>
          <a:xfrm>
            <a:off x="65440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6" name="Google Shape;86;p15"/>
          <p:cNvSpPr txBox="1"/>
          <p:nvPr>
            <p:ph idx="8" type="subTitle"/>
          </p:nvPr>
        </p:nvSpPr>
        <p:spPr>
          <a:xfrm>
            <a:off x="65440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3">
  <p:cSld name="TITLE_1_1_2_1_1">
    <p:spTree>
      <p:nvGrpSpPr>
        <p:cNvPr id="87" name="Shape 87"/>
        <p:cNvGrpSpPr/>
        <p:nvPr/>
      </p:nvGrpSpPr>
      <p:grpSpPr>
        <a:xfrm>
          <a:off x="0" y="0"/>
          <a:ext cx="0" cy="0"/>
          <a:chOff x="0" y="0"/>
          <a:chExt cx="0" cy="0"/>
        </a:xfrm>
      </p:grpSpPr>
      <p:sp>
        <p:nvSpPr>
          <p:cNvPr id="88" name="Google Shape;88;p16"/>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89" name="Google Shape;89;p16"/>
          <p:cNvSpPr txBox="1"/>
          <p:nvPr>
            <p:ph idx="2" type="ctrTitle"/>
          </p:nvPr>
        </p:nvSpPr>
        <p:spPr>
          <a:xfrm>
            <a:off x="5323025" y="1379275"/>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200"/>
              <a:buNone/>
              <a:defRPr sz="1200">
                <a:solidFill>
                  <a:schemeClr val="dk1"/>
                </a:solidFill>
              </a:defRPr>
            </a:lvl2pPr>
            <a:lvl3pPr lvl="2" algn="l">
              <a:lnSpc>
                <a:spcPct val="100000"/>
              </a:lnSpc>
              <a:spcBef>
                <a:spcPts val="0"/>
              </a:spcBef>
              <a:spcAft>
                <a:spcPts val="0"/>
              </a:spcAft>
              <a:buClr>
                <a:schemeClr val="dk1"/>
              </a:buClr>
              <a:buSzPts val="1200"/>
              <a:buNone/>
              <a:defRPr sz="1200">
                <a:solidFill>
                  <a:schemeClr val="dk1"/>
                </a:solidFill>
              </a:defRPr>
            </a:lvl3pPr>
            <a:lvl4pPr lvl="3" algn="l">
              <a:lnSpc>
                <a:spcPct val="100000"/>
              </a:lnSpc>
              <a:spcBef>
                <a:spcPts val="0"/>
              </a:spcBef>
              <a:spcAft>
                <a:spcPts val="0"/>
              </a:spcAft>
              <a:buClr>
                <a:schemeClr val="dk1"/>
              </a:buClr>
              <a:buSzPts val="1200"/>
              <a:buNone/>
              <a:defRPr sz="1200">
                <a:solidFill>
                  <a:schemeClr val="dk1"/>
                </a:solidFill>
              </a:defRPr>
            </a:lvl4pPr>
            <a:lvl5pPr lvl="4" algn="l">
              <a:lnSpc>
                <a:spcPct val="100000"/>
              </a:lnSpc>
              <a:spcBef>
                <a:spcPts val="0"/>
              </a:spcBef>
              <a:spcAft>
                <a:spcPts val="0"/>
              </a:spcAft>
              <a:buClr>
                <a:schemeClr val="dk1"/>
              </a:buClr>
              <a:buSzPts val="1200"/>
              <a:buNone/>
              <a:defRPr sz="1200">
                <a:solidFill>
                  <a:schemeClr val="dk1"/>
                </a:solidFill>
              </a:defRPr>
            </a:lvl5pPr>
            <a:lvl6pPr lvl="5" algn="l">
              <a:lnSpc>
                <a:spcPct val="100000"/>
              </a:lnSpc>
              <a:spcBef>
                <a:spcPts val="0"/>
              </a:spcBef>
              <a:spcAft>
                <a:spcPts val="0"/>
              </a:spcAft>
              <a:buClr>
                <a:schemeClr val="dk1"/>
              </a:buClr>
              <a:buSzPts val="1200"/>
              <a:buNone/>
              <a:defRPr sz="1200">
                <a:solidFill>
                  <a:schemeClr val="dk1"/>
                </a:solidFill>
              </a:defRPr>
            </a:lvl6pPr>
            <a:lvl7pPr lvl="6" algn="l">
              <a:lnSpc>
                <a:spcPct val="100000"/>
              </a:lnSpc>
              <a:spcBef>
                <a:spcPts val="0"/>
              </a:spcBef>
              <a:spcAft>
                <a:spcPts val="0"/>
              </a:spcAft>
              <a:buClr>
                <a:schemeClr val="dk1"/>
              </a:buClr>
              <a:buSzPts val="1200"/>
              <a:buNone/>
              <a:defRPr sz="1200">
                <a:solidFill>
                  <a:schemeClr val="dk1"/>
                </a:solidFill>
              </a:defRPr>
            </a:lvl7pPr>
            <a:lvl8pPr lvl="7" algn="l">
              <a:lnSpc>
                <a:spcPct val="100000"/>
              </a:lnSpc>
              <a:spcBef>
                <a:spcPts val="0"/>
              </a:spcBef>
              <a:spcAft>
                <a:spcPts val="0"/>
              </a:spcAft>
              <a:buClr>
                <a:schemeClr val="dk1"/>
              </a:buClr>
              <a:buSzPts val="1200"/>
              <a:buNone/>
              <a:defRPr sz="1200">
                <a:solidFill>
                  <a:schemeClr val="dk1"/>
                </a:solidFill>
              </a:defRPr>
            </a:lvl8pPr>
            <a:lvl9pPr lvl="8" algn="l">
              <a:lnSpc>
                <a:spcPct val="100000"/>
              </a:lnSpc>
              <a:spcBef>
                <a:spcPts val="0"/>
              </a:spcBef>
              <a:spcAft>
                <a:spcPts val="0"/>
              </a:spcAft>
              <a:buClr>
                <a:schemeClr val="dk1"/>
              </a:buClr>
              <a:buSzPts val="1200"/>
              <a:buNone/>
              <a:defRPr sz="1200">
                <a:solidFill>
                  <a:schemeClr val="dk1"/>
                </a:solidFill>
              </a:defRPr>
            </a:lvl9pPr>
          </a:lstStyle>
          <a:p/>
        </p:txBody>
      </p:sp>
      <p:sp>
        <p:nvSpPr>
          <p:cNvPr id="90" name="Google Shape;90;p16"/>
          <p:cNvSpPr txBox="1"/>
          <p:nvPr>
            <p:ph idx="1" type="subTitle"/>
          </p:nvPr>
        </p:nvSpPr>
        <p:spPr>
          <a:xfrm>
            <a:off x="5610125" y="1946351"/>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
        <p:nvSpPr>
          <p:cNvPr id="91" name="Google Shape;91;p16"/>
          <p:cNvSpPr txBox="1"/>
          <p:nvPr>
            <p:ph idx="3" type="ctrTitle"/>
          </p:nvPr>
        </p:nvSpPr>
        <p:spPr>
          <a:xfrm>
            <a:off x="5323025" y="2511100"/>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200"/>
              <a:buNone/>
              <a:defRPr sz="1200">
                <a:solidFill>
                  <a:schemeClr val="dk1"/>
                </a:solidFill>
              </a:defRPr>
            </a:lvl2pPr>
            <a:lvl3pPr lvl="2" algn="l">
              <a:lnSpc>
                <a:spcPct val="100000"/>
              </a:lnSpc>
              <a:spcBef>
                <a:spcPts val="0"/>
              </a:spcBef>
              <a:spcAft>
                <a:spcPts val="0"/>
              </a:spcAft>
              <a:buClr>
                <a:schemeClr val="dk1"/>
              </a:buClr>
              <a:buSzPts val="1200"/>
              <a:buNone/>
              <a:defRPr sz="1200">
                <a:solidFill>
                  <a:schemeClr val="dk1"/>
                </a:solidFill>
              </a:defRPr>
            </a:lvl3pPr>
            <a:lvl4pPr lvl="3" algn="l">
              <a:lnSpc>
                <a:spcPct val="100000"/>
              </a:lnSpc>
              <a:spcBef>
                <a:spcPts val="0"/>
              </a:spcBef>
              <a:spcAft>
                <a:spcPts val="0"/>
              </a:spcAft>
              <a:buClr>
                <a:schemeClr val="dk1"/>
              </a:buClr>
              <a:buSzPts val="1200"/>
              <a:buNone/>
              <a:defRPr sz="1200">
                <a:solidFill>
                  <a:schemeClr val="dk1"/>
                </a:solidFill>
              </a:defRPr>
            </a:lvl4pPr>
            <a:lvl5pPr lvl="4" algn="l">
              <a:lnSpc>
                <a:spcPct val="100000"/>
              </a:lnSpc>
              <a:spcBef>
                <a:spcPts val="0"/>
              </a:spcBef>
              <a:spcAft>
                <a:spcPts val="0"/>
              </a:spcAft>
              <a:buClr>
                <a:schemeClr val="dk1"/>
              </a:buClr>
              <a:buSzPts val="1200"/>
              <a:buNone/>
              <a:defRPr sz="1200">
                <a:solidFill>
                  <a:schemeClr val="dk1"/>
                </a:solidFill>
              </a:defRPr>
            </a:lvl5pPr>
            <a:lvl6pPr lvl="5" algn="l">
              <a:lnSpc>
                <a:spcPct val="100000"/>
              </a:lnSpc>
              <a:spcBef>
                <a:spcPts val="0"/>
              </a:spcBef>
              <a:spcAft>
                <a:spcPts val="0"/>
              </a:spcAft>
              <a:buClr>
                <a:schemeClr val="dk1"/>
              </a:buClr>
              <a:buSzPts val="1200"/>
              <a:buNone/>
              <a:defRPr sz="1200">
                <a:solidFill>
                  <a:schemeClr val="dk1"/>
                </a:solidFill>
              </a:defRPr>
            </a:lvl6pPr>
            <a:lvl7pPr lvl="6" algn="l">
              <a:lnSpc>
                <a:spcPct val="100000"/>
              </a:lnSpc>
              <a:spcBef>
                <a:spcPts val="0"/>
              </a:spcBef>
              <a:spcAft>
                <a:spcPts val="0"/>
              </a:spcAft>
              <a:buClr>
                <a:schemeClr val="dk1"/>
              </a:buClr>
              <a:buSzPts val="1200"/>
              <a:buNone/>
              <a:defRPr sz="1200">
                <a:solidFill>
                  <a:schemeClr val="dk1"/>
                </a:solidFill>
              </a:defRPr>
            </a:lvl7pPr>
            <a:lvl8pPr lvl="7" algn="l">
              <a:lnSpc>
                <a:spcPct val="100000"/>
              </a:lnSpc>
              <a:spcBef>
                <a:spcPts val="0"/>
              </a:spcBef>
              <a:spcAft>
                <a:spcPts val="0"/>
              </a:spcAft>
              <a:buClr>
                <a:schemeClr val="dk1"/>
              </a:buClr>
              <a:buSzPts val="1200"/>
              <a:buNone/>
              <a:defRPr sz="1200">
                <a:solidFill>
                  <a:schemeClr val="dk1"/>
                </a:solidFill>
              </a:defRPr>
            </a:lvl8pPr>
            <a:lvl9pPr lvl="8" algn="l">
              <a:lnSpc>
                <a:spcPct val="100000"/>
              </a:lnSpc>
              <a:spcBef>
                <a:spcPts val="0"/>
              </a:spcBef>
              <a:spcAft>
                <a:spcPts val="0"/>
              </a:spcAft>
              <a:buClr>
                <a:schemeClr val="dk1"/>
              </a:buClr>
              <a:buSzPts val="1200"/>
              <a:buNone/>
              <a:defRPr sz="1200">
                <a:solidFill>
                  <a:schemeClr val="dk1"/>
                </a:solidFill>
              </a:defRPr>
            </a:lvl9pPr>
          </a:lstStyle>
          <a:p/>
        </p:txBody>
      </p:sp>
      <p:sp>
        <p:nvSpPr>
          <p:cNvPr id="92" name="Google Shape;92;p16"/>
          <p:cNvSpPr txBox="1"/>
          <p:nvPr>
            <p:ph idx="4" type="subTitle"/>
          </p:nvPr>
        </p:nvSpPr>
        <p:spPr>
          <a:xfrm>
            <a:off x="5610125" y="3078175"/>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
        <p:nvSpPr>
          <p:cNvPr id="93" name="Google Shape;93;p16"/>
          <p:cNvSpPr txBox="1"/>
          <p:nvPr>
            <p:ph idx="5" type="ctrTitle"/>
          </p:nvPr>
        </p:nvSpPr>
        <p:spPr>
          <a:xfrm>
            <a:off x="5323025" y="3642850"/>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94" name="Google Shape;94;p16"/>
          <p:cNvSpPr txBox="1"/>
          <p:nvPr>
            <p:ph idx="6" type="subTitle"/>
          </p:nvPr>
        </p:nvSpPr>
        <p:spPr>
          <a:xfrm>
            <a:off x="5610125" y="4210000"/>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p:cSld name="TITLE_1_1_2_1_2">
    <p:spTree>
      <p:nvGrpSpPr>
        <p:cNvPr id="95" name="Shape 95"/>
        <p:cNvGrpSpPr/>
        <p:nvPr/>
      </p:nvGrpSpPr>
      <p:grpSpPr>
        <a:xfrm>
          <a:off x="0" y="0"/>
          <a:ext cx="0" cy="0"/>
          <a:chOff x="0" y="0"/>
          <a:chExt cx="0" cy="0"/>
        </a:xfrm>
      </p:grpSpPr>
      <p:sp>
        <p:nvSpPr>
          <p:cNvPr id="96" name="Google Shape;96;p17"/>
          <p:cNvSpPr/>
          <p:nvPr/>
        </p:nvSpPr>
        <p:spPr>
          <a:xfrm>
            <a:off x="0" y="-9450"/>
            <a:ext cx="45717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98" name="Google Shape;98;p17"/>
          <p:cNvSpPr txBox="1"/>
          <p:nvPr>
            <p:ph idx="2" type="ctrTitle"/>
          </p:nvPr>
        </p:nvSpPr>
        <p:spPr>
          <a:xfrm>
            <a:off x="15720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99" name="Google Shape;99;p17"/>
          <p:cNvSpPr txBox="1"/>
          <p:nvPr>
            <p:ph idx="1" type="subTitle"/>
          </p:nvPr>
        </p:nvSpPr>
        <p:spPr>
          <a:xfrm>
            <a:off x="15719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0" name="Google Shape;100;p17"/>
          <p:cNvSpPr txBox="1"/>
          <p:nvPr>
            <p:ph idx="3" type="ctrTitle"/>
          </p:nvPr>
        </p:nvSpPr>
        <p:spPr>
          <a:xfrm>
            <a:off x="37437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1" name="Google Shape;101;p17"/>
          <p:cNvSpPr txBox="1"/>
          <p:nvPr>
            <p:ph idx="4" type="subTitle"/>
          </p:nvPr>
        </p:nvSpPr>
        <p:spPr>
          <a:xfrm>
            <a:off x="37436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2" name="Google Shape;102;p17"/>
          <p:cNvSpPr txBox="1"/>
          <p:nvPr>
            <p:ph idx="5" type="ctrTitle"/>
          </p:nvPr>
        </p:nvSpPr>
        <p:spPr>
          <a:xfrm>
            <a:off x="59154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3" name="Google Shape;103;p17"/>
          <p:cNvSpPr txBox="1"/>
          <p:nvPr>
            <p:ph idx="6" type="subTitle"/>
          </p:nvPr>
        </p:nvSpPr>
        <p:spPr>
          <a:xfrm>
            <a:off x="59153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4" name="Google Shape;104;p17"/>
          <p:cNvSpPr txBox="1"/>
          <p:nvPr>
            <p:ph idx="7" type="ctrTitle"/>
          </p:nvPr>
        </p:nvSpPr>
        <p:spPr>
          <a:xfrm>
            <a:off x="15720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5" name="Google Shape;105;p17"/>
          <p:cNvSpPr txBox="1"/>
          <p:nvPr>
            <p:ph idx="8" type="subTitle"/>
          </p:nvPr>
        </p:nvSpPr>
        <p:spPr>
          <a:xfrm>
            <a:off x="15719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6" name="Google Shape;106;p17"/>
          <p:cNvSpPr txBox="1"/>
          <p:nvPr>
            <p:ph idx="9" type="ctrTitle"/>
          </p:nvPr>
        </p:nvSpPr>
        <p:spPr>
          <a:xfrm>
            <a:off x="37437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7" name="Google Shape;107;p17"/>
          <p:cNvSpPr txBox="1"/>
          <p:nvPr>
            <p:ph idx="13" type="subTitle"/>
          </p:nvPr>
        </p:nvSpPr>
        <p:spPr>
          <a:xfrm>
            <a:off x="37436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8" name="Google Shape;108;p17"/>
          <p:cNvSpPr txBox="1"/>
          <p:nvPr>
            <p:ph idx="14" type="ctrTitle"/>
          </p:nvPr>
        </p:nvSpPr>
        <p:spPr>
          <a:xfrm>
            <a:off x="59154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9" name="Google Shape;109;p17"/>
          <p:cNvSpPr txBox="1"/>
          <p:nvPr>
            <p:ph idx="15" type="subTitle"/>
          </p:nvPr>
        </p:nvSpPr>
        <p:spPr>
          <a:xfrm>
            <a:off x="59153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p:cSld name="TITLE_1_1_1_1_1_1_2_1">
    <p:spTree>
      <p:nvGrpSpPr>
        <p:cNvPr id="110" name="Shape 110"/>
        <p:cNvGrpSpPr/>
        <p:nvPr/>
      </p:nvGrpSpPr>
      <p:grpSpPr>
        <a:xfrm>
          <a:off x="0" y="0"/>
          <a:ext cx="0" cy="0"/>
          <a:chOff x="0" y="0"/>
          <a:chExt cx="0" cy="0"/>
        </a:xfrm>
      </p:grpSpPr>
      <p:sp>
        <p:nvSpPr>
          <p:cNvPr id="111" name="Google Shape;111;p18"/>
          <p:cNvSpPr/>
          <p:nvPr/>
        </p:nvSpPr>
        <p:spPr>
          <a:xfrm>
            <a:off x="0" y="1516800"/>
            <a:ext cx="2862300" cy="210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794975" y="2766256"/>
            <a:ext cx="17781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IC DESIGN">
  <p:cSld name="TITLE_1_4">
    <p:spTree>
      <p:nvGrpSpPr>
        <p:cNvPr id="113" name="Shape 113"/>
        <p:cNvGrpSpPr/>
        <p:nvPr/>
      </p:nvGrpSpPr>
      <p:grpSpPr>
        <a:xfrm>
          <a:off x="0" y="0"/>
          <a:ext cx="0" cy="0"/>
          <a:chOff x="0" y="0"/>
          <a:chExt cx="0" cy="0"/>
        </a:xfrm>
      </p:grpSpPr>
      <p:sp>
        <p:nvSpPr>
          <p:cNvPr id="114" name="Google Shape;114;p19"/>
          <p:cNvSpPr txBox="1"/>
          <p:nvPr>
            <p:ph idx="1" type="subTitle"/>
          </p:nvPr>
        </p:nvSpPr>
        <p:spPr>
          <a:xfrm>
            <a:off x="6366826" y="2149326"/>
            <a:ext cx="1988400" cy="204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l">
              <a:lnSpc>
                <a:spcPct val="100000"/>
              </a:lnSpc>
              <a:spcBef>
                <a:spcPts val="0"/>
              </a:spcBef>
              <a:spcAft>
                <a:spcPts val="0"/>
              </a:spcAft>
              <a:buClr>
                <a:schemeClr val="accent1"/>
              </a:buClr>
              <a:buSzPts val="1200"/>
              <a:buNone/>
              <a:defRPr sz="1200">
                <a:solidFill>
                  <a:schemeClr val="accent1"/>
                </a:solidFill>
              </a:defRPr>
            </a:lvl2pPr>
            <a:lvl3pPr lvl="2" algn="l">
              <a:lnSpc>
                <a:spcPct val="100000"/>
              </a:lnSpc>
              <a:spcBef>
                <a:spcPts val="0"/>
              </a:spcBef>
              <a:spcAft>
                <a:spcPts val="0"/>
              </a:spcAft>
              <a:buClr>
                <a:schemeClr val="accent1"/>
              </a:buClr>
              <a:buSzPts val="1200"/>
              <a:buNone/>
              <a:defRPr sz="1200">
                <a:solidFill>
                  <a:schemeClr val="accent1"/>
                </a:solidFill>
              </a:defRPr>
            </a:lvl3pPr>
            <a:lvl4pPr lvl="3" algn="l">
              <a:lnSpc>
                <a:spcPct val="100000"/>
              </a:lnSpc>
              <a:spcBef>
                <a:spcPts val="0"/>
              </a:spcBef>
              <a:spcAft>
                <a:spcPts val="0"/>
              </a:spcAft>
              <a:buClr>
                <a:schemeClr val="accent1"/>
              </a:buClr>
              <a:buSzPts val="1200"/>
              <a:buNone/>
              <a:defRPr sz="1200">
                <a:solidFill>
                  <a:schemeClr val="accent1"/>
                </a:solidFill>
              </a:defRPr>
            </a:lvl4pPr>
            <a:lvl5pPr lvl="4" algn="l">
              <a:lnSpc>
                <a:spcPct val="100000"/>
              </a:lnSpc>
              <a:spcBef>
                <a:spcPts val="0"/>
              </a:spcBef>
              <a:spcAft>
                <a:spcPts val="0"/>
              </a:spcAft>
              <a:buClr>
                <a:schemeClr val="accent1"/>
              </a:buClr>
              <a:buSzPts val="1200"/>
              <a:buNone/>
              <a:defRPr sz="1200">
                <a:solidFill>
                  <a:schemeClr val="accent1"/>
                </a:solidFill>
              </a:defRPr>
            </a:lvl5pPr>
            <a:lvl6pPr lvl="5" algn="l">
              <a:lnSpc>
                <a:spcPct val="100000"/>
              </a:lnSpc>
              <a:spcBef>
                <a:spcPts val="0"/>
              </a:spcBef>
              <a:spcAft>
                <a:spcPts val="0"/>
              </a:spcAft>
              <a:buClr>
                <a:schemeClr val="accent1"/>
              </a:buClr>
              <a:buSzPts val="1200"/>
              <a:buNone/>
              <a:defRPr sz="1200">
                <a:solidFill>
                  <a:schemeClr val="accent1"/>
                </a:solidFill>
              </a:defRPr>
            </a:lvl6pPr>
            <a:lvl7pPr lvl="6" algn="l">
              <a:lnSpc>
                <a:spcPct val="100000"/>
              </a:lnSpc>
              <a:spcBef>
                <a:spcPts val="0"/>
              </a:spcBef>
              <a:spcAft>
                <a:spcPts val="0"/>
              </a:spcAft>
              <a:buClr>
                <a:schemeClr val="accent1"/>
              </a:buClr>
              <a:buSzPts val="1200"/>
              <a:buNone/>
              <a:defRPr sz="1200">
                <a:solidFill>
                  <a:schemeClr val="accent1"/>
                </a:solidFill>
              </a:defRPr>
            </a:lvl7pPr>
            <a:lvl8pPr lvl="7" algn="l">
              <a:lnSpc>
                <a:spcPct val="100000"/>
              </a:lnSpc>
              <a:spcBef>
                <a:spcPts val="0"/>
              </a:spcBef>
              <a:spcAft>
                <a:spcPts val="0"/>
              </a:spcAft>
              <a:buClr>
                <a:schemeClr val="accent1"/>
              </a:buClr>
              <a:buSzPts val="1200"/>
              <a:buNone/>
              <a:defRPr sz="1200">
                <a:solidFill>
                  <a:schemeClr val="accent1"/>
                </a:solidFill>
              </a:defRPr>
            </a:lvl8pPr>
            <a:lvl9pPr lvl="8" algn="l">
              <a:lnSpc>
                <a:spcPct val="100000"/>
              </a:lnSpc>
              <a:spcBef>
                <a:spcPts val="0"/>
              </a:spcBef>
              <a:spcAft>
                <a:spcPts val="0"/>
              </a:spcAft>
              <a:buClr>
                <a:schemeClr val="accent1"/>
              </a:buClr>
              <a:buSzPts val="1200"/>
              <a:buNone/>
              <a:defRPr sz="1200">
                <a:solidFill>
                  <a:schemeClr val="accent1"/>
                </a:solidFill>
              </a:defRPr>
            </a:lvl9pPr>
          </a:lstStyle>
          <a:p/>
        </p:txBody>
      </p:sp>
      <p:sp>
        <p:nvSpPr>
          <p:cNvPr id="115" name="Google Shape;115;p19"/>
          <p:cNvSpPr txBox="1"/>
          <p:nvPr>
            <p:ph type="ctrTitle"/>
          </p:nvPr>
        </p:nvSpPr>
        <p:spPr>
          <a:xfrm>
            <a:off x="6366823" y="1898650"/>
            <a:ext cx="17604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mp; CREDITS">
  <p:cSld name="TITLE_1_3">
    <p:spTree>
      <p:nvGrpSpPr>
        <p:cNvPr id="116" name="Shape 116"/>
        <p:cNvGrpSpPr/>
        <p:nvPr/>
      </p:nvGrpSpPr>
      <p:grpSpPr>
        <a:xfrm>
          <a:off x="0" y="0"/>
          <a:ext cx="0" cy="0"/>
          <a:chOff x="0" y="0"/>
          <a:chExt cx="0" cy="0"/>
        </a:xfrm>
      </p:grpSpPr>
      <p:sp>
        <p:nvSpPr>
          <p:cNvPr id="117" name="Google Shape;117;p20"/>
          <p:cNvSpPr/>
          <p:nvPr/>
        </p:nvSpPr>
        <p:spPr>
          <a:xfrm>
            <a:off x="-24500" y="901500"/>
            <a:ext cx="9144000" cy="3340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txBox="1"/>
          <p:nvPr>
            <p:ph idx="1" type="subTitle"/>
          </p:nvPr>
        </p:nvSpPr>
        <p:spPr>
          <a:xfrm>
            <a:off x="5565600" y="1696125"/>
            <a:ext cx="2371800" cy="83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100"/>
              <a:buNone/>
              <a:defRPr sz="1100">
                <a:solidFill>
                  <a:schemeClr val="accent1"/>
                </a:solidFill>
              </a:defRPr>
            </a:lvl1pPr>
            <a:lvl2pPr lvl="1" algn="l">
              <a:lnSpc>
                <a:spcPct val="100000"/>
              </a:lnSpc>
              <a:spcBef>
                <a:spcPts val="0"/>
              </a:spcBef>
              <a:spcAft>
                <a:spcPts val="0"/>
              </a:spcAft>
              <a:buClr>
                <a:schemeClr val="accent1"/>
              </a:buClr>
              <a:buSzPts val="2800"/>
              <a:buNone/>
              <a:defRPr sz="2800">
                <a:solidFill>
                  <a:schemeClr val="accent1"/>
                </a:solidFill>
              </a:defRPr>
            </a:lvl2pPr>
            <a:lvl3pPr lvl="2" algn="l">
              <a:lnSpc>
                <a:spcPct val="100000"/>
              </a:lnSpc>
              <a:spcBef>
                <a:spcPts val="0"/>
              </a:spcBef>
              <a:spcAft>
                <a:spcPts val="0"/>
              </a:spcAft>
              <a:buClr>
                <a:schemeClr val="accent1"/>
              </a:buClr>
              <a:buSzPts val="2800"/>
              <a:buNone/>
              <a:defRPr sz="2800">
                <a:solidFill>
                  <a:schemeClr val="accent1"/>
                </a:solidFill>
              </a:defRPr>
            </a:lvl3pPr>
            <a:lvl4pPr lvl="3" algn="l">
              <a:lnSpc>
                <a:spcPct val="100000"/>
              </a:lnSpc>
              <a:spcBef>
                <a:spcPts val="0"/>
              </a:spcBef>
              <a:spcAft>
                <a:spcPts val="0"/>
              </a:spcAft>
              <a:buClr>
                <a:schemeClr val="accent1"/>
              </a:buClr>
              <a:buSzPts val="2800"/>
              <a:buNone/>
              <a:defRPr sz="2800">
                <a:solidFill>
                  <a:schemeClr val="accent1"/>
                </a:solidFill>
              </a:defRPr>
            </a:lvl4pPr>
            <a:lvl5pPr lvl="4" algn="l">
              <a:lnSpc>
                <a:spcPct val="100000"/>
              </a:lnSpc>
              <a:spcBef>
                <a:spcPts val="0"/>
              </a:spcBef>
              <a:spcAft>
                <a:spcPts val="0"/>
              </a:spcAft>
              <a:buClr>
                <a:schemeClr val="accent1"/>
              </a:buClr>
              <a:buSzPts val="2800"/>
              <a:buNone/>
              <a:defRPr sz="2800">
                <a:solidFill>
                  <a:schemeClr val="accent1"/>
                </a:solidFill>
              </a:defRPr>
            </a:lvl5pPr>
            <a:lvl6pPr lvl="5" algn="l">
              <a:lnSpc>
                <a:spcPct val="100000"/>
              </a:lnSpc>
              <a:spcBef>
                <a:spcPts val="0"/>
              </a:spcBef>
              <a:spcAft>
                <a:spcPts val="0"/>
              </a:spcAft>
              <a:buClr>
                <a:schemeClr val="accent1"/>
              </a:buClr>
              <a:buSzPts val="2800"/>
              <a:buNone/>
              <a:defRPr sz="2800">
                <a:solidFill>
                  <a:schemeClr val="accent1"/>
                </a:solidFill>
              </a:defRPr>
            </a:lvl6pPr>
            <a:lvl7pPr lvl="6" algn="l">
              <a:lnSpc>
                <a:spcPct val="100000"/>
              </a:lnSpc>
              <a:spcBef>
                <a:spcPts val="0"/>
              </a:spcBef>
              <a:spcAft>
                <a:spcPts val="0"/>
              </a:spcAft>
              <a:buClr>
                <a:schemeClr val="accent1"/>
              </a:buClr>
              <a:buSzPts val="2800"/>
              <a:buNone/>
              <a:defRPr sz="2800">
                <a:solidFill>
                  <a:schemeClr val="accent1"/>
                </a:solidFill>
              </a:defRPr>
            </a:lvl7pPr>
            <a:lvl8pPr lvl="7" algn="l">
              <a:lnSpc>
                <a:spcPct val="100000"/>
              </a:lnSpc>
              <a:spcBef>
                <a:spcPts val="0"/>
              </a:spcBef>
              <a:spcAft>
                <a:spcPts val="0"/>
              </a:spcAft>
              <a:buClr>
                <a:schemeClr val="accent1"/>
              </a:buClr>
              <a:buSzPts val="2800"/>
              <a:buNone/>
              <a:defRPr sz="2800">
                <a:solidFill>
                  <a:schemeClr val="accent1"/>
                </a:solidFill>
              </a:defRPr>
            </a:lvl8pPr>
            <a:lvl9pPr lvl="8" algn="l">
              <a:lnSpc>
                <a:spcPct val="100000"/>
              </a:lnSpc>
              <a:spcBef>
                <a:spcPts val="0"/>
              </a:spcBef>
              <a:spcAft>
                <a:spcPts val="0"/>
              </a:spcAft>
              <a:buClr>
                <a:schemeClr val="accent1"/>
              </a:buClr>
              <a:buSzPts val="2800"/>
              <a:buNone/>
              <a:defRPr sz="2800">
                <a:solidFill>
                  <a:schemeClr val="accent1"/>
                </a:solidFill>
              </a:defRPr>
            </a:lvl9pPr>
          </a:lstStyle>
          <a:p/>
        </p:txBody>
      </p:sp>
      <p:sp>
        <p:nvSpPr>
          <p:cNvPr id="119" name="Google Shape;119;p20"/>
          <p:cNvSpPr txBox="1"/>
          <p:nvPr>
            <p:ph type="ctrTitle"/>
          </p:nvPr>
        </p:nvSpPr>
        <p:spPr>
          <a:xfrm>
            <a:off x="5565599" y="1445450"/>
            <a:ext cx="22284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None/>
              <a:defRPr sz="24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120" name="Google Shape;120;p20"/>
          <p:cNvSpPr txBox="1"/>
          <p:nvPr/>
        </p:nvSpPr>
        <p:spPr>
          <a:xfrm>
            <a:off x="5565600" y="3175525"/>
            <a:ext cx="25233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chemeClr val="accent1"/>
                </a:solidFill>
                <a:latin typeface="Lato Light"/>
                <a:ea typeface="Lato Light"/>
                <a:cs typeface="Lato Light"/>
                <a:sym typeface="Lato Light"/>
              </a:rPr>
              <a:t>CREDITS: This presentation template was created by </a:t>
            </a:r>
            <a:r>
              <a:rPr b="0" i="0" lang="en" sz="800" u="none" cap="none" strike="noStrike">
                <a:solidFill>
                  <a:schemeClr val="accent1"/>
                </a:solidFill>
                <a:uFill>
                  <a:noFill/>
                </a:uFill>
                <a:latin typeface="Lato Light"/>
                <a:ea typeface="Lato Light"/>
                <a:cs typeface="Lato Light"/>
                <a:sym typeface="Lato Light"/>
                <a:hlinkClick r:id="rId2"/>
              </a:rPr>
              <a:t>Slidesgo</a:t>
            </a:r>
            <a:r>
              <a:rPr b="0" i="0" lang="en" sz="800" u="none" cap="none" strike="noStrike">
                <a:solidFill>
                  <a:schemeClr val="accent1"/>
                </a:solidFill>
                <a:latin typeface="Lato Light"/>
                <a:ea typeface="Lato Light"/>
                <a:cs typeface="Lato Light"/>
                <a:sym typeface="Lato Light"/>
              </a:rPr>
              <a:t>, including icons by </a:t>
            </a:r>
            <a:r>
              <a:rPr b="0" i="0" lang="en" sz="800" u="none" cap="none" strike="noStrike">
                <a:solidFill>
                  <a:schemeClr val="accent1"/>
                </a:solidFill>
                <a:uFill>
                  <a:noFill/>
                </a:uFill>
                <a:latin typeface="Lato Light"/>
                <a:ea typeface="Lato Light"/>
                <a:cs typeface="Lato Light"/>
                <a:sym typeface="Lato Light"/>
                <a:hlinkClick r:id="rId3"/>
              </a:rPr>
              <a:t>Flaticon</a:t>
            </a:r>
            <a:r>
              <a:rPr b="0" i="0" lang="en" sz="800" u="none" cap="none" strike="noStrike">
                <a:solidFill>
                  <a:schemeClr val="accent1"/>
                </a:solidFill>
                <a:latin typeface="Lato Light"/>
                <a:ea typeface="Lato Light"/>
                <a:cs typeface="Lato Light"/>
                <a:sym typeface="Lato Light"/>
              </a:rPr>
              <a:t>, and infographics &amp; images by </a:t>
            </a:r>
            <a:r>
              <a:rPr b="0" i="0" lang="en" sz="800" u="none" cap="none" strike="noStrike">
                <a:solidFill>
                  <a:schemeClr val="accent1"/>
                </a:solidFill>
                <a:uFill>
                  <a:noFill/>
                </a:uFill>
                <a:latin typeface="Lato Light"/>
                <a:ea typeface="Lato Light"/>
                <a:cs typeface="Lato Light"/>
                <a:sym typeface="Lato Light"/>
                <a:hlinkClick r:id="rId4"/>
              </a:rPr>
              <a:t>Freepik</a:t>
            </a:r>
            <a:r>
              <a:rPr b="0" i="0" lang="en" sz="800" u="none" cap="none" strike="noStrike">
                <a:solidFill>
                  <a:schemeClr val="accent1"/>
                </a:solidFill>
                <a:latin typeface="Lato Light"/>
                <a:ea typeface="Lato Light"/>
                <a:cs typeface="Lato Light"/>
                <a:sym typeface="Lato Light"/>
              </a:rPr>
              <a:t>.</a:t>
            </a:r>
            <a:endParaRPr b="0" i="0" sz="800" u="none" cap="none" strike="noStrike">
              <a:solidFill>
                <a:schemeClr val="accent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1_1_1_2">
    <p:bg>
      <p:bgPr>
        <a:solidFill>
          <a:schemeClr val="accent4"/>
        </a:soli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17" name="Google Shape;17;p3"/>
          <p:cNvSpPr txBox="1"/>
          <p:nvPr>
            <p:ph idx="1" type="body"/>
          </p:nvPr>
        </p:nvSpPr>
        <p:spPr>
          <a:xfrm>
            <a:off x="1031800" y="1147775"/>
            <a:ext cx="64011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50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2">
  <p:cSld name="TITLE_1_1_1_2_1">
    <p:bg>
      <p:bgPr>
        <a:solidFill>
          <a:schemeClr val="accent4"/>
        </a:soli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123" name="Google Shape;123;p21"/>
          <p:cNvSpPr txBox="1"/>
          <p:nvPr>
            <p:ph idx="1" type="body"/>
          </p:nvPr>
        </p:nvSpPr>
        <p:spPr>
          <a:xfrm>
            <a:off x="1056975" y="1071575"/>
            <a:ext cx="33444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15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
        <p:nvSpPr>
          <p:cNvPr id="124" name="Google Shape;124;p21"/>
          <p:cNvSpPr txBox="1"/>
          <p:nvPr>
            <p:ph idx="2" type="body"/>
          </p:nvPr>
        </p:nvSpPr>
        <p:spPr>
          <a:xfrm>
            <a:off x="4742628" y="1071575"/>
            <a:ext cx="33444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15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5" name="Shape 1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BIG_NUMBER_1">
    <p:spTree>
      <p:nvGrpSpPr>
        <p:cNvPr id="18" name="Shape 18"/>
        <p:cNvGrpSpPr/>
        <p:nvPr/>
      </p:nvGrpSpPr>
      <p:grpSpPr>
        <a:xfrm>
          <a:off x="0" y="0"/>
          <a:ext cx="0" cy="0"/>
          <a:chOff x="0" y="0"/>
          <a:chExt cx="0" cy="0"/>
        </a:xfrm>
      </p:grpSpPr>
      <p:sp>
        <p:nvSpPr>
          <p:cNvPr id="19" name="Google Shape;19;p4"/>
          <p:cNvSpPr txBox="1"/>
          <p:nvPr>
            <p:ph type="title"/>
          </p:nvPr>
        </p:nvSpPr>
        <p:spPr>
          <a:xfrm>
            <a:off x="4722050" y="1287582"/>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0" name="Google Shape;20;p4"/>
          <p:cNvSpPr txBox="1"/>
          <p:nvPr>
            <p:ph idx="2" type="ctrTitle"/>
          </p:nvPr>
        </p:nvSpPr>
        <p:spPr>
          <a:xfrm>
            <a:off x="5255450" y="1442256"/>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1" name="Google Shape;21;p4"/>
          <p:cNvSpPr txBox="1"/>
          <p:nvPr>
            <p:ph idx="1" type="subTitle"/>
          </p:nvPr>
        </p:nvSpPr>
        <p:spPr>
          <a:xfrm>
            <a:off x="5255450" y="1547596"/>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3" type="title"/>
          </p:nvPr>
        </p:nvSpPr>
        <p:spPr>
          <a:xfrm>
            <a:off x="4722050" y="199175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3" name="Google Shape;23;p4"/>
          <p:cNvSpPr txBox="1"/>
          <p:nvPr>
            <p:ph idx="4" type="ctrTitle"/>
          </p:nvPr>
        </p:nvSpPr>
        <p:spPr>
          <a:xfrm>
            <a:off x="5255450" y="2146430"/>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4" name="Google Shape;24;p4"/>
          <p:cNvSpPr txBox="1"/>
          <p:nvPr>
            <p:ph idx="5" type="subTitle"/>
          </p:nvPr>
        </p:nvSpPr>
        <p:spPr>
          <a:xfrm>
            <a:off x="5255450" y="2250736"/>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5" name="Google Shape;25;p4"/>
          <p:cNvSpPr txBox="1"/>
          <p:nvPr>
            <p:ph idx="6" type="title"/>
          </p:nvPr>
        </p:nvSpPr>
        <p:spPr>
          <a:xfrm>
            <a:off x="4722050" y="270300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6" name="Google Shape;26;p4"/>
          <p:cNvSpPr txBox="1"/>
          <p:nvPr>
            <p:ph idx="7" type="ctrTitle"/>
          </p:nvPr>
        </p:nvSpPr>
        <p:spPr>
          <a:xfrm>
            <a:off x="5255450" y="2857680"/>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7" name="Google Shape;27;p4"/>
          <p:cNvSpPr txBox="1"/>
          <p:nvPr>
            <p:ph idx="8" type="subTitle"/>
          </p:nvPr>
        </p:nvSpPr>
        <p:spPr>
          <a:xfrm>
            <a:off x="5255450" y="2968391"/>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8" name="Google Shape;28;p4"/>
          <p:cNvSpPr txBox="1"/>
          <p:nvPr>
            <p:ph idx="9" type="title"/>
          </p:nvPr>
        </p:nvSpPr>
        <p:spPr>
          <a:xfrm>
            <a:off x="4722050" y="341425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9" name="Google Shape;29;p4"/>
          <p:cNvSpPr txBox="1"/>
          <p:nvPr>
            <p:ph idx="13" type="ctrTitle"/>
          </p:nvPr>
        </p:nvSpPr>
        <p:spPr>
          <a:xfrm>
            <a:off x="5255450" y="3568925"/>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30" name="Google Shape;30;p4"/>
          <p:cNvSpPr txBox="1"/>
          <p:nvPr>
            <p:ph idx="14" type="subTitle"/>
          </p:nvPr>
        </p:nvSpPr>
        <p:spPr>
          <a:xfrm>
            <a:off x="5255450" y="3679640"/>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31" name="Google Shape;31;p4"/>
          <p:cNvSpPr txBox="1"/>
          <p:nvPr>
            <p:ph idx="15"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TITLE_1">
    <p:spTree>
      <p:nvGrpSpPr>
        <p:cNvPr id="32" name="Shape 32"/>
        <p:cNvGrpSpPr/>
        <p:nvPr/>
      </p:nvGrpSpPr>
      <p:grpSpPr>
        <a:xfrm>
          <a:off x="0" y="0"/>
          <a:ext cx="0" cy="0"/>
          <a:chOff x="0" y="0"/>
          <a:chExt cx="0" cy="0"/>
        </a:xfrm>
      </p:grpSpPr>
      <p:sp>
        <p:nvSpPr>
          <p:cNvPr id="33" name="Google Shape;33;p5"/>
          <p:cNvSpPr/>
          <p:nvPr/>
        </p:nvSpPr>
        <p:spPr>
          <a:xfrm>
            <a:off x="4572000" y="-18925"/>
            <a:ext cx="45717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txBox="1"/>
          <p:nvPr>
            <p:ph idx="1" type="subTitle"/>
          </p:nvPr>
        </p:nvSpPr>
        <p:spPr>
          <a:xfrm>
            <a:off x="5678544" y="2229524"/>
            <a:ext cx="2371800" cy="164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100"/>
              <a:buNone/>
              <a:defRPr sz="12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35" name="Google Shape;35;p5"/>
          <p:cNvSpPr txBox="1"/>
          <p:nvPr>
            <p:ph type="ctrTitle"/>
          </p:nvPr>
        </p:nvSpPr>
        <p:spPr>
          <a:xfrm>
            <a:off x="5565592" y="1978855"/>
            <a:ext cx="25977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36" name="Google Shape;36;p5"/>
          <p:cNvSpPr txBox="1"/>
          <p:nvPr>
            <p:ph idx="2"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TITLE_1_2">
    <p:spTree>
      <p:nvGrpSpPr>
        <p:cNvPr id="37" name="Shape 37"/>
        <p:cNvGrpSpPr/>
        <p:nvPr/>
      </p:nvGrpSpPr>
      <p:grpSpPr>
        <a:xfrm>
          <a:off x="0" y="0"/>
          <a:ext cx="0" cy="0"/>
          <a:chOff x="0" y="0"/>
          <a:chExt cx="0" cy="0"/>
        </a:xfrm>
      </p:grpSpPr>
      <p:sp>
        <p:nvSpPr>
          <p:cNvPr id="38" name="Google Shape;38;p6"/>
          <p:cNvSpPr txBox="1"/>
          <p:nvPr>
            <p:ph idx="1" type="subTitle"/>
          </p:nvPr>
        </p:nvSpPr>
        <p:spPr>
          <a:xfrm>
            <a:off x="3386100" y="4165449"/>
            <a:ext cx="2371800" cy="50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9" name="Google Shape;39;p6"/>
          <p:cNvSpPr txBox="1"/>
          <p:nvPr>
            <p:ph type="ctrTitle"/>
          </p:nvPr>
        </p:nvSpPr>
        <p:spPr>
          <a:xfrm>
            <a:off x="3273142" y="3990980"/>
            <a:ext cx="25977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0" name="Google Shape;40;p6"/>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dk1"/>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41" name="Google Shape;41;p6"/>
          <p:cNvSpPr/>
          <p:nvPr/>
        </p:nvSpPr>
        <p:spPr>
          <a:xfrm>
            <a:off x="0" y="5040600"/>
            <a:ext cx="9144000" cy="10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1_1_1">
    <p:spTree>
      <p:nvGrpSpPr>
        <p:cNvPr id="42" name="Shape 42"/>
        <p:cNvGrpSpPr/>
        <p:nvPr/>
      </p:nvGrpSpPr>
      <p:grpSpPr>
        <a:xfrm>
          <a:off x="0" y="0"/>
          <a:ext cx="0" cy="0"/>
          <a:chOff x="0" y="0"/>
          <a:chExt cx="0" cy="0"/>
        </a:xfrm>
      </p:grpSpPr>
      <p:sp>
        <p:nvSpPr>
          <p:cNvPr id="43" name="Google Shape;43;p7"/>
          <p:cNvSpPr/>
          <p:nvPr/>
        </p:nvSpPr>
        <p:spPr>
          <a:xfrm>
            <a:off x="8324100" y="-9450"/>
            <a:ext cx="8199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45" name="Google Shape;45;p7"/>
          <p:cNvSpPr/>
          <p:nvPr/>
        </p:nvSpPr>
        <p:spPr>
          <a:xfrm>
            <a:off x="0" y="-9450"/>
            <a:ext cx="8199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TITLE_1_1">
    <p:spTree>
      <p:nvGrpSpPr>
        <p:cNvPr id="46" name="Shape 46"/>
        <p:cNvGrpSpPr/>
        <p:nvPr/>
      </p:nvGrpSpPr>
      <p:grpSpPr>
        <a:xfrm>
          <a:off x="0" y="0"/>
          <a:ext cx="0" cy="0"/>
          <a:chOff x="0" y="0"/>
          <a:chExt cx="0" cy="0"/>
        </a:xfrm>
      </p:grpSpPr>
      <p:sp>
        <p:nvSpPr>
          <p:cNvPr id="47" name="Google Shape;47;p8"/>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48" name="Google Shape;48;p8"/>
          <p:cNvSpPr txBox="1"/>
          <p:nvPr>
            <p:ph idx="2" type="ctrTitle"/>
          </p:nvPr>
        </p:nvSpPr>
        <p:spPr>
          <a:xfrm>
            <a:off x="12208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49" name="Google Shape;49;p8"/>
          <p:cNvSpPr txBox="1"/>
          <p:nvPr>
            <p:ph idx="1" type="subTitle"/>
          </p:nvPr>
        </p:nvSpPr>
        <p:spPr>
          <a:xfrm>
            <a:off x="1419642"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50" name="Google Shape;50;p8"/>
          <p:cNvSpPr txBox="1"/>
          <p:nvPr>
            <p:ph idx="3" type="ctrTitle"/>
          </p:nvPr>
        </p:nvSpPr>
        <p:spPr>
          <a:xfrm>
            <a:off x="35449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51" name="Google Shape;51;p8"/>
          <p:cNvSpPr txBox="1"/>
          <p:nvPr>
            <p:ph idx="4" type="subTitle"/>
          </p:nvPr>
        </p:nvSpPr>
        <p:spPr>
          <a:xfrm>
            <a:off x="3743742"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52" name="Google Shape;52;p8"/>
          <p:cNvSpPr txBox="1"/>
          <p:nvPr>
            <p:ph idx="5" type="ctrTitle"/>
          </p:nvPr>
        </p:nvSpPr>
        <p:spPr>
          <a:xfrm>
            <a:off x="58690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53" name="Google Shape;53;p8"/>
          <p:cNvSpPr txBox="1"/>
          <p:nvPr>
            <p:ph idx="6" type="subTitle"/>
          </p:nvPr>
        </p:nvSpPr>
        <p:spPr>
          <a:xfrm>
            <a:off x="6067800"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TITLE_1_1_1_1">
    <p:spTree>
      <p:nvGrpSpPr>
        <p:cNvPr id="54" name="Shape 54"/>
        <p:cNvGrpSpPr/>
        <p:nvPr/>
      </p:nvGrpSpPr>
      <p:grpSpPr>
        <a:xfrm>
          <a:off x="0" y="0"/>
          <a:ext cx="0" cy="0"/>
          <a:chOff x="0" y="0"/>
          <a:chExt cx="0" cy="0"/>
        </a:xfrm>
      </p:grpSpPr>
      <p:sp>
        <p:nvSpPr>
          <p:cNvPr id="55" name="Google Shape;55;p9"/>
          <p:cNvSpPr/>
          <p:nvPr/>
        </p:nvSpPr>
        <p:spPr>
          <a:xfrm>
            <a:off x="810750" y="-9450"/>
            <a:ext cx="75225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TITLE_1_1_1_1_1">
    <p:spTree>
      <p:nvGrpSpPr>
        <p:cNvPr id="57" name="Shape 57"/>
        <p:cNvGrpSpPr/>
        <p:nvPr/>
      </p:nvGrpSpPr>
      <p:grpSpPr>
        <a:xfrm>
          <a:off x="0" y="0"/>
          <a:ext cx="0" cy="0"/>
          <a:chOff x="0" y="0"/>
          <a:chExt cx="0" cy="0"/>
        </a:xfrm>
      </p:grpSpPr>
      <p:sp>
        <p:nvSpPr>
          <p:cNvPr id="58" name="Google Shape;58;p10"/>
          <p:cNvSpPr/>
          <p:nvPr/>
        </p:nvSpPr>
        <p:spPr>
          <a:xfrm>
            <a:off x="182650" y="1214625"/>
            <a:ext cx="4389300" cy="344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0"/>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10"/>
          <p:cNvSpPr/>
          <p:nvPr/>
        </p:nvSpPr>
        <p:spPr>
          <a:xfrm>
            <a:off x="8961300" y="1214625"/>
            <a:ext cx="182700" cy="344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Lato Black"/>
              <a:buNone/>
              <a:defRPr b="0" i="0" sz="2800" u="none" cap="none" strike="noStrike">
                <a:solidFill>
                  <a:srgbClr val="000000"/>
                </a:solidFill>
                <a:latin typeface="Lato Black"/>
                <a:ea typeface="Lato Black"/>
                <a:cs typeface="Lato Black"/>
                <a:sym typeface="Lato Black"/>
              </a:defRPr>
            </a:lvl1pPr>
            <a:lvl2pPr lvl="1"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1pPr>
            <a:lvl2pPr indent="-317500" lvl="1" marL="9144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2pPr>
            <a:lvl3pPr indent="-317500" lvl="2" marL="13716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3pPr>
            <a:lvl4pPr indent="-317500" lvl="3" marL="18288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4pPr>
            <a:lvl5pPr indent="-317500" lvl="4" marL="22860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5pPr>
            <a:lvl6pPr indent="-317500" lvl="5" marL="27432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6pPr>
            <a:lvl7pPr indent="-317500" lvl="6" marL="32004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7pPr>
            <a:lvl8pPr indent="-317500" lvl="7" marL="36576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8pPr>
            <a:lvl9pPr indent="-317500" lvl="8" marL="4114800" marR="0" rtl="0" algn="l">
              <a:lnSpc>
                <a:spcPct val="115000"/>
              </a:lnSpc>
              <a:spcBef>
                <a:spcPts val="1600"/>
              </a:spcBef>
              <a:spcAft>
                <a:spcPts val="160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9pPr>
          </a:lstStyle>
          <a:p/>
        </p:txBody>
      </p:sp>
      <p:pic>
        <p:nvPicPr>
          <p:cNvPr id="8" name="Google Shape;8;p1"/>
          <p:cNvPicPr preferRelativeResize="0"/>
          <p:nvPr/>
        </p:nvPicPr>
        <p:blipFill rotWithShape="1">
          <a:blip r:embed="rId1">
            <a:alphaModFix/>
          </a:blip>
          <a:srcRect b="0" l="8653" r="0" t="2084"/>
          <a:stretch/>
        </p:blipFill>
        <p:spPr>
          <a:xfrm>
            <a:off x="153313" y="44915"/>
            <a:ext cx="898595" cy="4001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s://github.com/TanSokYi/SeeReal_FYP/tree/master/Meeting%20Minutes"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github.com/TanSokYi/SeeReal_FYP/tree/master/Meeting%20Minutes" TargetMode="Externa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ph type="ctrTitle"/>
          </p:nvPr>
        </p:nvSpPr>
        <p:spPr>
          <a:xfrm>
            <a:off x="5439578" y="1027572"/>
            <a:ext cx="31785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IS Project Experience (BA)</a:t>
            </a:r>
            <a:endParaRPr/>
          </a:p>
          <a:p>
            <a:pPr indent="0" lvl="0" marL="0" rtl="0" algn="ctr">
              <a:lnSpc>
                <a:spcPct val="100000"/>
              </a:lnSpc>
              <a:spcBef>
                <a:spcPts val="0"/>
              </a:spcBef>
              <a:spcAft>
                <a:spcPts val="0"/>
              </a:spcAft>
              <a:buSzPts val="3000"/>
              <a:buNone/>
            </a:pPr>
            <a:r>
              <a:rPr lang="en" sz="2600">
                <a:latin typeface="Lato"/>
                <a:ea typeface="Lato"/>
                <a:cs typeface="Lato"/>
                <a:sym typeface="Lato"/>
              </a:rPr>
              <a:t>Mid-term Review</a:t>
            </a:r>
            <a:endParaRPr sz="2600">
              <a:latin typeface="Lato"/>
              <a:ea typeface="Lato"/>
              <a:cs typeface="Lato"/>
              <a:sym typeface="Lato"/>
            </a:endParaRPr>
          </a:p>
        </p:txBody>
      </p:sp>
      <p:sp>
        <p:nvSpPr>
          <p:cNvPr id="131" name="Google Shape;131;p23"/>
          <p:cNvSpPr txBox="1"/>
          <p:nvPr>
            <p:ph idx="1" type="subTitle"/>
          </p:nvPr>
        </p:nvSpPr>
        <p:spPr>
          <a:xfrm>
            <a:off x="5585828" y="3080175"/>
            <a:ext cx="2886000" cy="45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t>S’eeReal x L’OREAL</a:t>
            </a:r>
            <a:endParaRPr sz="1800"/>
          </a:p>
        </p:txBody>
      </p:sp>
      <p:sp>
        <p:nvSpPr>
          <p:cNvPr id="132" name="Google Shape;132;p23"/>
          <p:cNvSpPr/>
          <p:nvPr/>
        </p:nvSpPr>
        <p:spPr>
          <a:xfrm>
            <a:off x="1014825" y="299721"/>
            <a:ext cx="3503874" cy="4544054"/>
          </a:xfrm>
          <a:prstGeom prst="rect">
            <a:avLst/>
          </a:prstGeom>
          <a:solidFill>
            <a:srgbClr val="FFFFFF"/>
          </a:solidFill>
          <a:ln cap="flat" cmpd="sng" w="114300">
            <a:solidFill>
              <a:srgbClr val="CC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3" name="Google Shape;133;p23"/>
          <p:cNvPicPr preferRelativeResize="0"/>
          <p:nvPr/>
        </p:nvPicPr>
        <p:blipFill rotWithShape="1">
          <a:blip r:embed="rId3">
            <a:alphaModFix/>
          </a:blip>
          <a:srcRect b="0" l="4590" r="0" t="0"/>
          <a:stretch/>
        </p:blipFill>
        <p:spPr>
          <a:xfrm>
            <a:off x="1095241" y="1110839"/>
            <a:ext cx="3343041" cy="2650532"/>
          </a:xfrm>
          <a:prstGeom prst="rect">
            <a:avLst/>
          </a:prstGeom>
          <a:noFill/>
          <a:ln>
            <a:noFill/>
          </a:ln>
        </p:spPr>
      </p:pic>
      <p:sp>
        <p:nvSpPr>
          <p:cNvPr id="134" name="Google Shape;134;p23"/>
          <p:cNvSpPr txBox="1"/>
          <p:nvPr>
            <p:ph idx="1" type="subTitle"/>
          </p:nvPr>
        </p:nvSpPr>
        <p:spPr>
          <a:xfrm>
            <a:off x="4725600" y="4557950"/>
            <a:ext cx="4418400" cy="585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lang="en" sz="1400"/>
              <a:t>Chua Xuan Ni, Rachel | Lee Hui Xin Anne | </a:t>
            </a:r>
            <a:br>
              <a:rPr lang="en" sz="1400"/>
            </a:br>
            <a:r>
              <a:rPr lang="en" sz="1400"/>
              <a:t>Ong Qian Ling | Tan Sok Yi | Teng Jing Wen</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graphicFrame>
        <p:nvGraphicFramePr>
          <p:cNvPr id="305" name="Google Shape;305;p32"/>
          <p:cNvGraphicFramePr/>
          <p:nvPr/>
        </p:nvGraphicFramePr>
        <p:xfrm>
          <a:off x="323625" y="952088"/>
          <a:ext cx="3000000" cy="3000000"/>
        </p:xfrm>
        <a:graphic>
          <a:graphicData uri="http://schemas.openxmlformats.org/drawingml/2006/table">
            <a:tbl>
              <a:tblPr>
                <a:noFill/>
                <a:tableStyleId>{A81AA9CF-512D-45DA-A0A4-1D002D4C2F71}</a:tableStyleId>
              </a:tblPr>
              <a:tblGrid>
                <a:gridCol w="1598650"/>
                <a:gridCol w="6985850"/>
              </a:tblGrid>
              <a:tr h="459075">
                <a:tc>
                  <a:txBody>
                    <a:bodyPr/>
                    <a:lstStyle/>
                    <a:p>
                      <a:pPr indent="0" lvl="0" marL="0" rtl="0" algn="ctr">
                        <a:spcBef>
                          <a:spcPts val="0"/>
                        </a:spcBef>
                        <a:spcAft>
                          <a:spcPts val="0"/>
                        </a:spcAft>
                        <a:buNone/>
                      </a:pPr>
                      <a:r>
                        <a:rPr b="1" lang="en" sz="1600">
                          <a:latin typeface="Lato"/>
                          <a:ea typeface="Lato"/>
                          <a:cs typeface="Lato"/>
                          <a:sym typeface="Lato"/>
                        </a:rPr>
                        <a:t>Date</a:t>
                      </a:r>
                      <a:endParaRPr b="1" sz="1600">
                        <a:latin typeface="Lato"/>
                        <a:ea typeface="Lato"/>
                        <a:cs typeface="Lato"/>
                        <a:sym typeface="Lato"/>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 sz="1600">
                          <a:latin typeface="Lato"/>
                          <a:ea typeface="Lato"/>
                          <a:cs typeface="Lato"/>
                          <a:sym typeface="Lato"/>
                        </a:rPr>
                        <a:t>Agenda</a:t>
                      </a:r>
                      <a:endParaRPr b="1" sz="1600">
                        <a:latin typeface="Lato"/>
                        <a:ea typeface="Lato"/>
                        <a:cs typeface="Lato"/>
                        <a:sym typeface="Lato"/>
                      </a:endParaRPr>
                    </a:p>
                  </a:txBody>
                  <a:tcPr marT="91425" marB="91425" marR="91425" marL="91425">
                    <a:solidFill>
                      <a:schemeClr val="accent5"/>
                    </a:solidFill>
                  </a:tcPr>
                </a:tc>
              </a:tr>
              <a:tr h="737075">
                <a:tc>
                  <a:txBody>
                    <a:bodyPr/>
                    <a:lstStyle/>
                    <a:p>
                      <a:pPr indent="0" lvl="0" marL="0" rtl="0" algn="ctr">
                        <a:spcBef>
                          <a:spcPts val="0"/>
                        </a:spcBef>
                        <a:spcAft>
                          <a:spcPts val="0"/>
                        </a:spcAft>
                        <a:buNone/>
                      </a:pPr>
                      <a:r>
                        <a:rPr lang="en" sz="1600">
                          <a:latin typeface="Lato"/>
                          <a:ea typeface="Lato"/>
                          <a:cs typeface="Lato"/>
                          <a:sym typeface="Lato"/>
                        </a:rPr>
                        <a:t>13 Jan 2020</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Project timeline update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Fixture of meetings with project supervisor (Prof. Lo)</a:t>
                      </a:r>
                      <a:endParaRPr sz="1600">
                        <a:latin typeface="Lato"/>
                        <a:ea typeface="Lato"/>
                        <a:cs typeface="Lato"/>
                        <a:sym typeface="Lato"/>
                      </a:endParaRPr>
                    </a:p>
                  </a:txBody>
                  <a:tcPr marT="91425" marB="91425" marR="91425" marL="91425"/>
                </a:tc>
              </a:tr>
              <a:tr h="881975">
                <a:tc>
                  <a:txBody>
                    <a:bodyPr/>
                    <a:lstStyle/>
                    <a:p>
                      <a:pPr indent="0" lvl="0" marL="0" rtl="0" algn="ctr">
                        <a:spcBef>
                          <a:spcPts val="0"/>
                        </a:spcBef>
                        <a:spcAft>
                          <a:spcPts val="0"/>
                        </a:spcAft>
                        <a:buNone/>
                      </a:pPr>
                      <a:r>
                        <a:rPr lang="en" sz="1600">
                          <a:latin typeface="Lato"/>
                          <a:ea typeface="Lato"/>
                          <a:cs typeface="Lato"/>
                          <a:sym typeface="Lato"/>
                        </a:rPr>
                        <a:t>31 Jan 2020</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Project progress update (data cleaning and visualisation sketches)</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Feedback (visualisation, model building, suggested scope)</a:t>
                      </a:r>
                      <a:endParaRPr sz="1600">
                        <a:latin typeface="Lato"/>
                        <a:ea typeface="Lato"/>
                        <a:cs typeface="Lato"/>
                        <a:sym typeface="Lato"/>
                      </a:endParaRPr>
                    </a:p>
                  </a:txBody>
                  <a:tcPr marT="91425" marB="91425" marR="91425" marL="91425"/>
                </a:tc>
              </a:tr>
              <a:tr h="1427275">
                <a:tc>
                  <a:txBody>
                    <a:bodyPr/>
                    <a:lstStyle/>
                    <a:p>
                      <a:pPr indent="0" lvl="0" marL="0" rtl="0" algn="ctr">
                        <a:spcBef>
                          <a:spcPts val="0"/>
                        </a:spcBef>
                        <a:spcAft>
                          <a:spcPts val="0"/>
                        </a:spcAft>
                        <a:buNone/>
                      </a:pPr>
                      <a:r>
                        <a:rPr lang="en" sz="1600">
                          <a:latin typeface="Lato"/>
                          <a:ea typeface="Lato"/>
                          <a:cs typeface="Lato"/>
                          <a:sym typeface="Lato"/>
                        </a:rPr>
                        <a:t>13 Feb 2020</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Project progress update (data cleaning, visualisation sketches, model building)</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Feedback (dashboard prototype, model building)</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Mid-term brief</a:t>
                      </a:r>
                      <a:endParaRPr sz="1600">
                        <a:latin typeface="Lato"/>
                        <a:ea typeface="Lato"/>
                        <a:cs typeface="Lato"/>
                        <a:sym typeface="Lato"/>
                      </a:endParaRPr>
                    </a:p>
                  </a:txBody>
                  <a:tcPr marT="91425" marB="91425" marR="91425" marL="91425"/>
                </a:tc>
              </a:tr>
            </a:tbl>
          </a:graphicData>
        </a:graphic>
      </p:graphicFrame>
      <p:sp>
        <p:nvSpPr>
          <p:cNvPr id="306" name="Google Shape;306;p3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07" name="Google Shape;307;p3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08" name="Google Shape;308;p32"/>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2"/>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MEETING MINUTES (SUPERVISOR)</a:t>
            </a:r>
            <a:endParaRPr sz="1700">
              <a:solidFill>
                <a:srgbClr val="FFFFFF"/>
              </a:solidFill>
            </a:endParaRPr>
          </a:p>
        </p:txBody>
      </p:sp>
      <p:sp>
        <p:nvSpPr>
          <p:cNvPr id="310" name="Google Shape;310;p32"/>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pic>
        <p:nvPicPr>
          <p:cNvPr descr="Image result for folder logologo" id="311" name="Google Shape;311;p32">
            <a:hlinkClick r:id="rId3"/>
          </p:cNvPr>
          <p:cNvPicPr preferRelativeResize="0"/>
          <p:nvPr/>
        </p:nvPicPr>
        <p:blipFill rotWithShape="1">
          <a:blip r:embed="rId4">
            <a:alphaModFix/>
          </a:blip>
          <a:srcRect b="26725" l="17145" r="21467" t="15813"/>
          <a:stretch/>
        </p:blipFill>
        <p:spPr>
          <a:xfrm>
            <a:off x="7921239" y="3685287"/>
            <a:ext cx="417925" cy="391225"/>
          </a:xfrm>
          <a:prstGeom prst="rect">
            <a:avLst/>
          </a:prstGeom>
          <a:noFill/>
          <a:ln>
            <a:noFill/>
          </a:ln>
        </p:spPr>
      </p:pic>
      <p:sp>
        <p:nvSpPr>
          <p:cNvPr id="312" name="Google Shape;312;p32"/>
          <p:cNvSpPr txBox="1"/>
          <p:nvPr>
            <p:ph idx="4294967295" type="subTitle"/>
          </p:nvPr>
        </p:nvSpPr>
        <p:spPr>
          <a:xfrm>
            <a:off x="7433614" y="4000300"/>
            <a:ext cx="13932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100">
                <a:solidFill>
                  <a:schemeClr val="dk1"/>
                </a:solidFill>
                <a:latin typeface="Lato"/>
                <a:ea typeface="Lato"/>
                <a:cs typeface="Lato"/>
                <a:sym typeface="Lato"/>
              </a:rPr>
              <a:t>Meeting minutes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aphicFrame>
        <p:nvGraphicFramePr>
          <p:cNvPr id="317" name="Google Shape;317;p33"/>
          <p:cNvGraphicFramePr/>
          <p:nvPr/>
        </p:nvGraphicFramePr>
        <p:xfrm>
          <a:off x="151600" y="888613"/>
          <a:ext cx="3000000" cy="3000000"/>
        </p:xfrm>
        <a:graphic>
          <a:graphicData uri="http://schemas.openxmlformats.org/drawingml/2006/table">
            <a:tbl>
              <a:tblPr>
                <a:noFill/>
                <a:tableStyleId>{A81AA9CF-512D-45DA-A0A4-1D002D4C2F71}</a:tableStyleId>
              </a:tblPr>
              <a:tblGrid>
                <a:gridCol w="1010650"/>
                <a:gridCol w="1698325"/>
                <a:gridCol w="3389125"/>
                <a:gridCol w="1187325"/>
                <a:gridCol w="1347325"/>
              </a:tblGrid>
              <a:tr h="459075">
                <a:tc>
                  <a:txBody>
                    <a:bodyPr/>
                    <a:lstStyle/>
                    <a:p>
                      <a:pPr indent="0" lvl="0" marL="0" rtl="0" algn="ctr">
                        <a:spcBef>
                          <a:spcPts val="0"/>
                        </a:spcBef>
                        <a:spcAft>
                          <a:spcPts val="0"/>
                        </a:spcAft>
                        <a:buNone/>
                      </a:pPr>
                      <a:r>
                        <a:rPr b="1" lang="en" sz="1600"/>
                        <a:t>Change #</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Type of change</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Description</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Impact</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Outcome</a:t>
                      </a:r>
                      <a:endParaRPr b="1" sz="1600"/>
                    </a:p>
                  </a:txBody>
                  <a:tcPr marT="91425" marB="91425" marR="91425" marL="91425">
                    <a:solidFill>
                      <a:schemeClr val="accent5"/>
                    </a:solidFill>
                  </a:tcPr>
                </a:tc>
              </a:tr>
              <a:tr h="737075">
                <a:tc>
                  <a:txBody>
                    <a:bodyPr/>
                    <a:lstStyle/>
                    <a:p>
                      <a:pPr indent="0" lvl="0" marL="0" rtl="0" algn="ctr">
                        <a:spcBef>
                          <a:spcPts val="0"/>
                        </a:spcBef>
                        <a:spcAft>
                          <a:spcPts val="0"/>
                        </a:spcAft>
                        <a:buNone/>
                      </a:pPr>
                      <a:r>
                        <a:rPr lang="en" sz="1600">
                          <a:solidFill>
                            <a:schemeClr val="dk1"/>
                          </a:solidFill>
                        </a:rPr>
                        <a:t>1</a:t>
                      </a:r>
                      <a:endParaRPr sz="1600"/>
                    </a:p>
                  </a:txBody>
                  <a:tcPr marT="91425" marB="91425" marR="91425" marL="91425"/>
                </a:tc>
                <a:tc>
                  <a:txBody>
                    <a:bodyPr/>
                    <a:lstStyle/>
                    <a:p>
                      <a:pPr indent="0" lvl="0" marL="0" rtl="0" algn="l">
                        <a:spcBef>
                          <a:spcPts val="0"/>
                        </a:spcBef>
                        <a:spcAft>
                          <a:spcPts val="0"/>
                        </a:spcAft>
                        <a:buNone/>
                      </a:pPr>
                      <a:r>
                        <a:rPr lang="en" sz="1600">
                          <a:solidFill>
                            <a:schemeClr val="dk1"/>
                          </a:solidFill>
                        </a:rPr>
                        <a:t>Additional requirements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Competitor Analysis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Request by</a:t>
                      </a:r>
                      <a:r>
                        <a:rPr lang="en" sz="1600">
                          <a:solidFill>
                            <a:schemeClr val="dk1"/>
                          </a:solidFill>
                        </a:rPr>
                        <a:t>:</a:t>
                      </a:r>
                      <a:br>
                        <a:rPr lang="en" sz="1600">
                          <a:solidFill>
                            <a:schemeClr val="dk1"/>
                          </a:solidFill>
                        </a:rPr>
                      </a:br>
                      <a:r>
                        <a:rPr lang="en" sz="1600">
                          <a:solidFill>
                            <a:schemeClr val="dk1"/>
                          </a:solidFill>
                        </a:rPr>
                        <a:t>Sponsor</a:t>
                      </a:r>
                      <a:endParaRPr sz="1600">
                        <a:solidFill>
                          <a:schemeClr val="dk1"/>
                        </a:solidFill>
                      </a:endParaRPr>
                    </a:p>
                    <a:p>
                      <a:pPr indent="-228600" lvl="0" marL="457200" rtl="0" algn="l">
                        <a:spcBef>
                          <a:spcPts val="0"/>
                        </a:spcBef>
                        <a:spcAft>
                          <a:spcPts val="0"/>
                        </a:spcAft>
                        <a:buNone/>
                      </a:pPr>
                      <a:r>
                        <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Replace questions analysis with competitor Analysis: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Include sentiment analysis and price </a:t>
                      </a:r>
                      <a:r>
                        <a:rPr lang="en" sz="1600">
                          <a:solidFill>
                            <a:schemeClr val="dk1"/>
                          </a:solidFill>
                        </a:rPr>
                        <a:t>comparison</a:t>
                      </a:r>
                      <a:r>
                        <a:rPr lang="en" sz="1600">
                          <a:solidFill>
                            <a:schemeClr val="dk1"/>
                          </a:solidFill>
                        </a:rPr>
                        <a:t> </a:t>
                      </a:r>
                      <a:br>
                        <a:rPr lang="en" sz="1600">
                          <a:solidFill>
                            <a:schemeClr val="dk1"/>
                          </a:solidFill>
                        </a:rPr>
                      </a:b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Request made by sponsor after conducting online discussion</a:t>
                      </a:r>
                      <a:endParaRPr sz="1600">
                        <a:solidFill>
                          <a:schemeClr val="dk1"/>
                        </a:solidFill>
                      </a:endParaRPr>
                    </a:p>
                  </a:txBody>
                  <a:tcPr marT="91425" marB="91425" marR="91425" marL="91425"/>
                </a:tc>
                <a:tc>
                  <a:txBody>
                    <a:bodyPr/>
                    <a:lstStyle/>
                    <a:p>
                      <a:pPr indent="0" lvl="0" marL="0" rtl="0" algn="ctr">
                        <a:spcBef>
                          <a:spcPts val="0"/>
                        </a:spcBef>
                        <a:spcAft>
                          <a:spcPts val="0"/>
                        </a:spcAft>
                        <a:buNone/>
                      </a:pPr>
                      <a:r>
                        <a:rPr lang="en" sz="1600">
                          <a:solidFill>
                            <a:schemeClr val="dk1"/>
                          </a:solidFill>
                        </a:rPr>
                        <a:t>High</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Work on the requirement after mid-term review.</a:t>
                      </a:r>
                      <a:endParaRPr sz="1600">
                        <a:solidFill>
                          <a:schemeClr val="dk1"/>
                        </a:solidFill>
                      </a:endParaRPr>
                    </a:p>
                    <a:p>
                      <a:pPr indent="0" lvl="0" marL="0" rtl="0" algn="l">
                        <a:spcBef>
                          <a:spcPts val="0"/>
                        </a:spcBef>
                        <a:spcAft>
                          <a:spcPts val="0"/>
                        </a:spcAft>
                        <a:buNone/>
                      </a:pPr>
                      <a:r>
                        <a:t/>
                      </a:r>
                      <a:endParaRPr sz="1600">
                        <a:solidFill>
                          <a:schemeClr val="dk1"/>
                        </a:solidFill>
                      </a:endParaRPr>
                    </a:p>
                  </a:txBody>
                  <a:tcPr marT="91425" marB="91425" marR="91425" marL="91425"/>
                </a:tc>
              </a:tr>
            </a:tbl>
          </a:graphicData>
        </a:graphic>
      </p:graphicFrame>
      <p:sp>
        <p:nvSpPr>
          <p:cNvPr id="318" name="Google Shape;318;p33"/>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19" name="Google Shape;319;p33"/>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20" name="Google Shape;320;p33"/>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3"/>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CHANGE MANAGEMENT</a:t>
            </a:r>
            <a:endParaRPr sz="1700">
              <a:solidFill>
                <a:srgbClr val="FFFFFF"/>
              </a:solidFill>
            </a:endParaRPr>
          </a:p>
        </p:txBody>
      </p:sp>
      <p:sp>
        <p:nvSpPr>
          <p:cNvPr id="322" name="Google Shape;322;p33"/>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graphicFrame>
        <p:nvGraphicFramePr>
          <p:cNvPr id="327" name="Google Shape;327;p34"/>
          <p:cNvGraphicFramePr/>
          <p:nvPr/>
        </p:nvGraphicFramePr>
        <p:xfrm>
          <a:off x="151600" y="888613"/>
          <a:ext cx="3000000" cy="3000000"/>
        </p:xfrm>
        <a:graphic>
          <a:graphicData uri="http://schemas.openxmlformats.org/drawingml/2006/table">
            <a:tbl>
              <a:tblPr>
                <a:noFill/>
                <a:tableStyleId>{A81AA9CF-512D-45DA-A0A4-1D002D4C2F71}</a:tableStyleId>
              </a:tblPr>
              <a:tblGrid>
                <a:gridCol w="1010650"/>
                <a:gridCol w="1698325"/>
                <a:gridCol w="3389125"/>
                <a:gridCol w="1044275"/>
                <a:gridCol w="1490375"/>
              </a:tblGrid>
              <a:tr h="459075">
                <a:tc>
                  <a:txBody>
                    <a:bodyPr/>
                    <a:lstStyle/>
                    <a:p>
                      <a:pPr indent="0" lvl="0" marL="0" rtl="0" algn="ctr">
                        <a:spcBef>
                          <a:spcPts val="0"/>
                        </a:spcBef>
                        <a:spcAft>
                          <a:spcPts val="0"/>
                        </a:spcAft>
                        <a:buNone/>
                      </a:pPr>
                      <a:r>
                        <a:rPr b="1" lang="en" sz="1600"/>
                        <a:t>Change #</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Type of change</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Description</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Impact</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Outcome</a:t>
                      </a:r>
                      <a:endParaRPr b="1" sz="1600"/>
                    </a:p>
                  </a:txBody>
                  <a:tcPr marT="91425" marB="91425" marR="91425" marL="91425">
                    <a:solidFill>
                      <a:schemeClr val="accent5"/>
                    </a:solidFill>
                  </a:tcPr>
                </a:tc>
              </a:tr>
              <a:tr h="737075">
                <a:tc>
                  <a:txBody>
                    <a:bodyPr/>
                    <a:lstStyle/>
                    <a:p>
                      <a:pPr indent="0" lvl="0" marL="0" rtl="0" algn="ctr">
                        <a:spcBef>
                          <a:spcPts val="0"/>
                        </a:spcBef>
                        <a:spcAft>
                          <a:spcPts val="0"/>
                        </a:spcAft>
                        <a:buNone/>
                      </a:pPr>
                      <a:r>
                        <a:rPr lang="en" sz="1600">
                          <a:solidFill>
                            <a:schemeClr val="dk1"/>
                          </a:solidFill>
                        </a:rPr>
                        <a:t>2</a:t>
                      </a:r>
                      <a:endParaRPr sz="1600"/>
                    </a:p>
                  </a:txBody>
                  <a:tcPr marT="91425" marB="91425" marR="91425" marL="91425"/>
                </a:tc>
                <a:tc>
                  <a:txBody>
                    <a:bodyPr/>
                    <a:lstStyle/>
                    <a:p>
                      <a:pPr indent="0" lvl="0" marL="0" rtl="0" algn="l">
                        <a:spcBef>
                          <a:spcPts val="0"/>
                        </a:spcBef>
                        <a:spcAft>
                          <a:spcPts val="0"/>
                        </a:spcAft>
                        <a:buNone/>
                      </a:pPr>
                      <a:r>
                        <a:rPr lang="en" sz="1600">
                          <a:solidFill>
                            <a:schemeClr val="dk1"/>
                          </a:solidFill>
                        </a:rPr>
                        <a:t>Implement changes from User Feedback (UF) 1</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Request by</a:t>
                      </a:r>
                      <a:r>
                        <a:rPr lang="en" sz="1600">
                          <a:solidFill>
                            <a:schemeClr val="dk1"/>
                          </a:solidFill>
                        </a:rPr>
                        <a:t>:</a:t>
                      </a:r>
                      <a:br>
                        <a:rPr lang="en" sz="1600">
                          <a:solidFill>
                            <a:schemeClr val="dk1"/>
                          </a:solidFill>
                        </a:rPr>
                      </a:br>
                      <a:r>
                        <a:rPr lang="en" sz="1600">
                          <a:solidFill>
                            <a:schemeClr val="dk1"/>
                          </a:solidFill>
                        </a:rPr>
                        <a:t>Sponsor</a:t>
                      </a:r>
                      <a:endParaRPr sz="1600">
                        <a:solidFill>
                          <a:schemeClr val="dk1"/>
                        </a:solidFill>
                      </a:endParaRPr>
                    </a:p>
                    <a:p>
                      <a:pPr indent="-228600" lvl="0" marL="457200" rtl="0" algn="l">
                        <a:spcBef>
                          <a:spcPts val="0"/>
                        </a:spcBef>
                        <a:spcAft>
                          <a:spcPts val="0"/>
                        </a:spcAft>
                        <a:buNone/>
                      </a:pPr>
                      <a:r>
                        <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Changes: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Analyse response rate vs number of reviews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Day/Time matrix analysis (to identify peaks in review posted)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Include additional filters</a:t>
                      </a:r>
                      <a:br>
                        <a:rPr lang="en" sz="1600">
                          <a:solidFill>
                            <a:schemeClr val="dk1"/>
                          </a:solidFill>
                        </a:rPr>
                      </a:br>
                      <a:endParaRPr sz="1600">
                        <a:solidFill>
                          <a:schemeClr val="dk1"/>
                        </a:solidFill>
                      </a:endParaRPr>
                    </a:p>
                    <a:p>
                      <a:pPr indent="0" lvl="0" marL="0" rtl="0" algn="l">
                        <a:spcBef>
                          <a:spcPts val="0"/>
                        </a:spcBef>
                        <a:spcAft>
                          <a:spcPts val="0"/>
                        </a:spcAft>
                        <a:buNone/>
                      </a:pPr>
                      <a:r>
                        <a:rPr lang="en" sz="1600">
                          <a:solidFill>
                            <a:schemeClr val="dk1"/>
                          </a:solidFill>
                        </a:rPr>
                        <a:t>Request made by sponsor after conducting UF 1 - improvement on the low fi UI.</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Medium</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Changes have been applied accordingly and ready for for product demo during mid-term review.</a:t>
                      </a:r>
                      <a:endParaRPr sz="1600">
                        <a:solidFill>
                          <a:schemeClr val="dk1"/>
                        </a:solidFill>
                      </a:endParaRPr>
                    </a:p>
                    <a:p>
                      <a:pPr indent="0" lvl="0" marL="0" rtl="0" algn="l">
                        <a:spcBef>
                          <a:spcPts val="0"/>
                        </a:spcBef>
                        <a:spcAft>
                          <a:spcPts val="0"/>
                        </a:spcAft>
                        <a:buNone/>
                      </a:pPr>
                      <a:r>
                        <a:t/>
                      </a:r>
                      <a:endParaRPr sz="1600">
                        <a:solidFill>
                          <a:schemeClr val="dk1"/>
                        </a:solidFill>
                      </a:endParaRPr>
                    </a:p>
                  </a:txBody>
                  <a:tcPr marT="91425" marB="91425" marR="91425" marL="91425"/>
                </a:tc>
              </a:tr>
            </a:tbl>
          </a:graphicData>
        </a:graphic>
      </p:graphicFrame>
      <p:sp>
        <p:nvSpPr>
          <p:cNvPr id="328" name="Google Shape;328;p34"/>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29" name="Google Shape;329;p34"/>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30" name="Google Shape;330;p34"/>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CHANGE MANAGEMENT</a:t>
            </a:r>
            <a:endParaRPr sz="1700">
              <a:solidFill>
                <a:srgbClr val="FFFFFF"/>
              </a:solidFill>
            </a:endParaRPr>
          </a:p>
        </p:txBody>
      </p:sp>
      <p:sp>
        <p:nvSpPr>
          <p:cNvPr id="332" name="Google Shape;332;p34"/>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graphicFrame>
        <p:nvGraphicFramePr>
          <p:cNvPr id="337" name="Google Shape;337;p35"/>
          <p:cNvGraphicFramePr/>
          <p:nvPr/>
        </p:nvGraphicFramePr>
        <p:xfrm>
          <a:off x="151600" y="888613"/>
          <a:ext cx="3000000" cy="3000000"/>
        </p:xfrm>
        <a:graphic>
          <a:graphicData uri="http://schemas.openxmlformats.org/drawingml/2006/table">
            <a:tbl>
              <a:tblPr>
                <a:noFill/>
                <a:tableStyleId>{A81AA9CF-512D-45DA-A0A4-1D002D4C2F71}</a:tableStyleId>
              </a:tblPr>
              <a:tblGrid>
                <a:gridCol w="1010650"/>
                <a:gridCol w="1698325"/>
                <a:gridCol w="3389125"/>
                <a:gridCol w="1042425"/>
                <a:gridCol w="1492225"/>
              </a:tblGrid>
              <a:tr h="459075">
                <a:tc>
                  <a:txBody>
                    <a:bodyPr/>
                    <a:lstStyle/>
                    <a:p>
                      <a:pPr indent="0" lvl="0" marL="0" rtl="0" algn="ctr">
                        <a:spcBef>
                          <a:spcPts val="0"/>
                        </a:spcBef>
                        <a:spcAft>
                          <a:spcPts val="0"/>
                        </a:spcAft>
                        <a:buNone/>
                      </a:pPr>
                      <a:r>
                        <a:rPr b="1" lang="en" sz="1600"/>
                        <a:t>Change #</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Type of change</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Description</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Impact</a:t>
                      </a:r>
                      <a:endParaRPr b="1" sz="1600"/>
                    </a:p>
                  </a:txBody>
                  <a:tcPr marT="91425" marB="91425" marR="91425" marL="91425">
                    <a:solidFill>
                      <a:schemeClr val="accent5"/>
                    </a:solidFill>
                  </a:tcPr>
                </a:tc>
                <a:tc>
                  <a:txBody>
                    <a:bodyPr/>
                    <a:lstStyle/>
                    <a:p>
                      <a:pPr indent="0" lvl="0" marL="0" rtl="0" algn="ctr">
                        <a:spcBef>
                          <a:spcPts val="0"/>
                        </a:spcBef>
                        <a:spcAft>
                          <a:spcPts val="0"/>
                        </a:spcAft>
                        <a:buNone/>
                      </a:pPr>
                      <a:r>
                        <a:rPr b="1" lang="en" sz="1600"/>
                        <a:t>Outcome</a:t>
                      </a:r>
                      <a:endParaRPr b="1" sz="1600"/>
                    </a:p>
                  </a:txBody>
                  <a:tcPr marT="91425" marB="91425" marR="91425" marL="91425">
                    <a:solidFill>
                      <a:schemeClr val="accent5"/>
                    </a:solidFill>
                  </a:tcPr>
                </a:tc>
              </a:tr>
              <a:tr h="737075">
                <a:tc>
                  <a:txBody>
                    <a:bodyPr/>
                    <a:lstStyle/>
                    <a:p>
                      <a:pPr indent="0" lvl="0" marL="0" rtl="0" algn="ctr">
                        <a:spcBef>
                          <a:spcPts val="0"/>
                        </a:spcBef>
                        <a:spcAft>
                          <a:spcPts val="0"/>
                        </a:spcAft>
                        <a:buNone/>
                      </a:pPr>
                      <a:r>
                        <a:rPr lang="en" sz="1600">
                          <a:solidFill>
                            <a:schemeClr val="dk1"/>
                          </a:solidFill>
                        </a:rPr>
                        <a:t>3</a:t>
                      </a:r>
                      <a:endParaRPr sz="1600"/>
                    </a:p>
                  </a:txBody>
                  <a:tcPr marT="91425" marB="91425" marR="91425" marL="91425"/>
                </a:tc>
                <a:tc>
                  <a:txBody>
                    <a:bodyPr/>
                    <a:lstStyle/>
                    <a:p>
                      <a:pPr indent="0" lvl="0" marL="0" rtl="0" algn="l">
                        <a:spcBef>
                          <a:spcPts val="0"/>
                        </a:spcBef>
                        <a:spcAft>
                          <a:spcPts val="0"/>
                        </a:spcAft>
                        <a:buNone/>
                      </a:pPr>
                      <a:r>
                        <a:rPr lang="en" sz="1600">
                          <a:solidFill>
                            <a:schemeClr val="dk1"/>
                          </a:solidFill>
                        </a:rPr>
                        <a:t>Implement changes from User Feedback (UF) 2</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Request by</a:t>
                      </a:r>
                      <a:r>
                        <a:rPr lang="en" sz="1600">
                          <a:solidFill>
                            <a:schemeClr val="dk1"/>
                          </a:solidFill>
                        </a:rPr>
                        <a:t>:</a:t>
                      </a:r>
                      <a:br>
                        <a:rPr lang="en" sz="1600">
                          <a:solidFill>
                            <a:schemeClr val="dk1"/>
                          </a:solidFill>
                        </a:rPr>
                      </a:br>
                      <a:r>
                        <a:rPr lang="en" sz="1600">
                          <a:solidFill>
                            <a:schemeClr val="dk1"/>
                          </a:solidFill>
                        </a:rPr>
                        <a:t>Sponsor</a:t>
                      </a:r>
                      <a:endParaRPr sz="1600">
                        <a:solidFill>
                          <a:schemeClr val="dk1"/>
                        </a:solidFill>
                      </a:endParaRPr>
                    </a:p>
                    <a:p>
                      <a:pPr indent="-228600" lvl="0" marL="457200" rtl="0" algn="l">
                        <a:spcBef>
                          <a:spcPts val="0"/>
                        </a:spcBef>
                        <a:spcAft>
                          <a:spcPts val="0"/>
                        </a:spcAft>
                        <a:buNone/>
                      </a:pPr>
                      <a:r>
                        <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Changes: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Display monthly % change in positive/negative reviews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Realignment of dashboard (including filters)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Remove word cloud visualisations</a:t>
                      </a:r>
                      <a:br>
                        <a:rPr lang="en" sz="1600">
                          <a:solidFill>
                            <a:schemeClr val="dk1"/>
                          </a:solidFill>
                        </a:rPr>
                      </a:br>
                      <a:endParaRPr sz="1600">
                        <a:solidFill>
                          <a:schemeClr val="dk1"/>
                        </a:solidFill>
                      </a:endParaRPr>
                    </a:p>
                    <a:p>
                      <a:pPr indent="0" lvl="0" marL="0" rtl="0" algn="l">
                        <a:spcBef>
                          <a:spcPts val="0"/>
                        </a:spcBef>
                        <a:spcAft>
                          <a:spcPts val="0"/>
                        </a:spcAft>
                        <a:buNone/>
                      </a:pPr>
                      <a:r>
                        <a:rPr lang="en" sz="1600">
                          <a:solidFill>
                            <a:schemeClr val="dk1"/>
                          </a:solidFill>
                        </a:rPr>
                        <a:t>Request made by sponsor after conducting UF 2 - improvement on the UI.</a:t>
                      </a:r>
                      <a:endParaRPr sz="1600">
                        <a:solidFill>
                          <a:schemeClr val="dk1"/>
                        </a:solidFill>
                      </a:endParaRPr>
                    </a:p>
                  </a:txBody>
                  <a:tcPr marT="91425" marB="91425" marR="91425" marL="91425"/>
                </a:tc>
                <a:tc>
                  <a:txBody>
                    <a:bodyPr/>
                    <a:lstStyle/>
                    <a:p>
                      <a:pPr indent="-228600" lvl="0" marL="457200" rtl="0" algn="l">
                        <a:spcBef>
                          <a:spcPts val="0"/>
                        </a:spcBef>
                        <a:spcAft>
                          <a:spcPts val="0"/>
                        </a:spcAft>
                        <a:buNone/>
                      </a:pPr>
                      <a:r>
                        <a:rPr lang="en" sz="1600">
                          <a:solidFill>
                            <a:schemeClr val="dk1"/>
                          </a:solidFill>
                        </a:rPr>
                        <a:t>Low</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Changes have been applied accordingly and ready for for product demo during mid-term review.</a:t>
                      </a:r>
                      <a:endParaRPr sz="1600">
                        <a:solidFill>
                          <a:schemeClr val="dk1"/>
                        </a:solidFill>
                      </a:endParaRPr>
                    </a:p>
                    <a:p>
                      <a:pPr indent="0" lvl="0" marL="0" rtl="0" algn="l">
                        <a:spcBef>
                          <a:spcPts val="0"/>
                        </a:spcBef>
                        <a:spcAft>
                          <a:spcPts val="0"/>
                        </a:spcAft>
                        <a:buNone/>
                      </a:pPr>
                      <a:r>
                        <a:t/>
                      </a:r>
                      <a:endParaRPr sz="1600">
                        <a:solidFill>
                          <a:schemeClr val="dk1"/>
                        </a:solidFill>
                      </a:endParaRPr>
                    </a:p>
                  </a:txBody>
                  <a:tcPr marT="91425" marB="91425" marR="91425" marL="91425"/>
                </a:tc>
              </a:tr>
            </a:tbl>
          </a:graphicData>
        </a:graphic>
      </p:graphicFrame>
      <p:sp>
        <p:nvSpPr>
          <p:cNvPr id="338" name="Google Shape;338;p3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39" name="Google Shape;339;p3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40" name="Google Shape;340;p35"/>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5"/>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CHANGE MANAGEMENT</a:t>
            </a:r>
            <a:endParaRPr sz="1700">
              <a:solidFill>
                <a:srgbClr val="FFFFFF"/>
              </a:solidFill>
            </a:endParaRPr>
          </a:p>
        </p:txBody>
      </p:sp>
      <p:sp>
        <p:nvSpPr>
          <p:cNvPr id="342" name="Google Shape;342;p35"/>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36"/>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348" name="Google Shape;348;p36"/>
          <p:cNvPicPr preferRelativeResize="0"/>
          <p:nvPr/>
        </p:nvPicPr>
        <p:blipFill rotWithShape="1">
          <a:blip r:embed="rId4">
            <a:alphaModFix/>
          </a:blip>
          <a:srcRect b="36726" l="0" r="0" t="17185"/>
          <a:stretch/>
        </p:blipFill>
        <p:spPr>
          <a:xfrm>
            <a:off x="0" y="-957475"/>
            <a:ext cx="9144000" cy="4214376"/>
          </a:xfrm>
          <a:prstGeom prst="rect">
            <a:avLst/>
          </a:prstGeom>
          <a:noFill/>
          <a:ln>
            <a:noFill/>
          </a:ln>
        </p:spPr>
      </p:pic>
      <p:sp>
        <p:nvSpPr>
          <p:cNvPr id="349" name="Google Shape;349;p36"/>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6"/>
          <p:cNvSpPr txBox="1"/>
          <p:nvPr>
            <p:ph type="ctrTitle"/>
          </p:nvPr>
        </p:nvSpPr>
        <p:spPr>
          <a:xfrm>
            <a:off x="2235750" y="3990950"/>
            <a:ext cx="46725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TECHNICAL DETAILS</a:t>
            </a:r>
            <a:endParaRPr sz="2400"/>
          </a:p>
        </p:txBody>
      </p:sp>
      <p:sp>
        <p:nvSpPr>
          <p:cNvPr id="351" name="Google Shape;351;p36"/>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37"/>
          <p:cNvPicPr preferRelativeResize="0"/>
          <p:nvPr/>
        </p:nvPicPr>
        <p:blipFill>
          <a:blip r:embed="rId3">
            <a:alphaModFix/>
          </a:blip>
          <a:stretch>
            <a:fillRect/>
          </a:stretch>
        </p:blipFill>
        <p:spPr>
          <a:xfrm>
            <a:off x="91125" y="1086825"/>
            <a:ext cx="8905699" cy="3205250"/>
          </a:xfrm>
          <a:prstGeom prst="rect">
            <a:avLst/>
          </a:prstGeom>
          <a:noFill/>
          <a:ln>
            <a:noFill/>
          </a:ln>
        </p:spPr>
      </p:pic>
      <p:sp>
        <p:nvSpPr>
          <p:cNvPr id="357" name="Google Shape;357;p37"/>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lang="en" sz="1200">
                <a:solidFill>
                  <a:srgbClr val="666666"/>
                </a:solidFill>
                <a:latin typeface="Lato"/>
                <a:ea typeface="Lato"/>
                <a:cs typeface="Lato"/>
                <a:sym typeface="Lato"/>
              </a:rPr>
              <a: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358" name="Google Shape;358;p3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59" name="Google Shape;359;p3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60" name="Google Shape;360;p37"/>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7"/>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ARCHITECTURE DIAGRAM</a:t>
            </a:r>
            <a:endParaRPr sz="17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38"/>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367" name="Google Shape;367;p38"/>
          <p:cNvPicPr preferRelativeResize="0"/>
          <p:nvPr/>
        </p:nvPicPr>
        <p:blipFill rotWithShape="1">
          <a:blip r:embed="rId4">
            <a:alphaModFix/>
          </a:blip>
          <a:srcRect b="27729" l="0" r="0" t="6185"/>
          <a:stretch/>
        </p:blipFill>
        <p:spPr>
          <a:xfrm>
            <a:off x="0" y="-775975"/>
            <a:ext cx="9143999" cy="4032876"/>
          </a:xfrm>
          <a:prstGeom prst="rect">
            <a:avLst/>
          </a:prstGeom>
          <a:noFill/>
          <a:ln>
            <a:noFill/>
          </a:ln>
        </p:spPr>
      </p:pic>
      <p:sp>
        <p:nvSpPr>
          <p:cNvPr id="368" name="Google Shape;368;p38"/>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txBox="1"/>
          <p:nvPr>
            <p:ph type="ctrTitle"/>
          </p:nvPr>
        </p:nvSpPr>
        <p:spPr>
          <a:xfrm>
            <a:off x="1977300" y="3990950"/>
            <a:ext cx="51894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TECHNICAL DETAILS - BACK END</a:t>
            </a:r>
            <a:endParaRPr sz="2400"/>
          </a:p>
        </p:txBody>
      </p:sp>
      <p:sp>
        <p:nvSpPr>
          <p:cNvPr id="370" name="Google Shape;370;p38"/>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76" name="Google Shape;376;p3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77" name="Google Shape;377;p39"/>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9"/>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SENTIMENT ANALYSIS</a:t>
            </a:r>
            <a:endParaRPr sz="1700">
              <a:solidFill>
                <a:srgbClr val="FFFFFF"/>
              </a:solidFill>
            </a:endParaRPr>
          </a:p>
        </p:txBody>
      </p:sp>
      <p:sp>
        <p:nvSpPr>
          <p:cNvPr id="379" name="Google Shape;379;p3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80" name="Google Shape;380;p3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81" name="Google Shape;381;p39"/>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382" name="Google Shape;382;p39"/>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SENTIMENT ANALYSIS</a:t>
            </a:r>
            <a:endParaRPr sz="1700">
              <a:solidFill>
                <a:srgbClr val="FFFFFF"/>
              </a:solidFill>
            </a:endParaRPr>
          </a:p>
        </p:txBody>
      </p:sp>
      <p:sp>
        <p:nvSpPr>
          <p:cNvPr id="383" name="Google Shape;383;p39"/>
          <p:cNvSpPr txBox="1"/>
          <p:nvPr/>
        </p:nvSpPr>
        <p:spPr>
          <a:xfrm>
            <a:off x="-8042875" y="5743475"/>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pic>
        <p:nvPicPr>
          <p:cNvPr id="384" name="Google Shape;384;p39"/>
          <p:cNvPicPr preferRelativeResize="0"/>
          <p:nvPr/>
        </p:nvPicPr>
        <p:blipFill>
          <a:blip r:embed="rId3">
            <a:alphaModFix/>
          </a:blip>
          <a:stretch>
            <a:fillRect/>
          </a:stretch>
        </p:blipFill>
        <p:spPr>
          <a:xfrm>
            <a:off x="261100" y="861225"/>
            <a:ext cx="8621800" cy="3677174"/>
          </a:xfrm>
          <a:prstGeom prst="rect">
            <a:avLst/>
          </a:prstGeom>
          <a:noFill/>
          <a:ln>
            <a:noFill/>
          </a:ln>
        </p:spPr>
      </p:pic>
      <p:sp>
        <p:nvSpPr>
          <p:cNvPr id="385" name="Google Shape;385;p39"/>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0"/>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391" name="Google Shape;391;p4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92" name="Google Shape;392;p4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393" name="Google Shape;393;p40"/>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0"/>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MODEL EVALUATION </a:t>
            </a:r>
            <a:endParaRPr sz="1700">
              <a:solidFill>
                <a:srgbClr val="FFFFFF"/>
              </a:solidFill>
            </a:endParaRPr>
          </a:p>
        </p:txBody>
      </p:sp>
      <p:pic>
        <p:nvPicPr>
          <p:cNvPr id="395" name="Google Shape;395;p40"/>
          <p:cNvPicPr preferRelativeResize="0"/>
          <p:nvPr/>
        </p:nvPicPr>
        <p:blipFill>
          <a:blip r:embed="rId3">
            <a:alphaModFix/>
          </a:blip>
          <a:stretch>
            <a:fillRect/>
          </a:stretch>
        </p:blipFill>
        <p:spPr>
          <a:xfrm>
            <a:off x="1221550" y="861475"/>
            <a:ext cx="6991350" cy="367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1"/>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401" name="Google Shape;401;p4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02" name="Google Shape;402;p4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03" name="Google Shape;403;p41"/>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1"/>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CHALLENGES</a:t>
            </a:r>
            <a:endParaRPr sz="1700">
              <a:solidFill>
                <a:srgbClr val="FFFFFF"/>
              </a:solidFill>
            </a:endParaRPr>
          </a:p>
        </p:txBody>
      </p:sp>
      <p:sp>
        <p:nvSpPr>
          <p:cNvPr id="405" name="Google Shape;405;p41"/>
          <p:cNvSpPr txBox="1"/>
          <p:nvPr>
            <p:ph idx="4294967295" type="ctrTitle"/>
          </p:nvPr>
        </p:nvSpPr>
        <p:spPr>
          <a:xfrm>
            <a:off x="4732650" y="3259788"/>
            <a:ext cx="24219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Identify Emoji</a:t>
            </a:r>
            <a:endParaRPr sz="1400"/>
          </a:p>
        </p:txBody>
      </p:sp>
      <p:pic>
        <p:nvPicPr>
          <p:cNvPr id="406" name="Google Shape;406;p41"/>
          <p:cNvPicPr preferRelativeResize="0"/>
          <p:nvPr/>
        </p:nvPicPr>
        <p:blipFill>
          <a:blip r:embed="rId3">
            <a:alphaModFix/>
          </a:blip>
          <a:stretch>
            <a:fillRect/>
          </a:stretch>
        </p:blipFill>
        <p:spPr>
          <a:xfrm>
            <a:off x="5150875" y="1559100"/>
            <a:ext cx="1508525" cy="1508525"/>
          </a:xfrm>
          <a:prstGeom prst="rect">
            <a:avLst/>
          </a:prstGeom>
          <a:noFill/>
          <a:ln>
            <a:noFill/>
          </a:ln>
        </p:spPr>
      </p:pic>
      <p:sp>
        <p:nvSpPr>
          <p:cNvPr id="407" name="Google Shape;407;p41"/>
          <p:cNvSpPr txBox="1"/>
          <p:nvPr>
            <p:ph idx="4294967295" type="ctrTitle"/>
          </p:nvPr>
        </p:nvSpPr>
        <p:spPr>
          <a:xfrm>
            <a:off x="1690675" y="3259803"/>
            <a:ext cx="2421900" cy="55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Handling multiple sentiment in a review</a:t>
            </a:r>
            <a:endParaRPr sz="1400"/>
          </a:p>
        </p:txBody>
      </p:sp>
      <p:pic>
        <p:nvPicPr>
          <p:cNvPr id="408" name="Google Shape;408;p41"/>
          <p:cNvPicPr preferRelativeResize="0"/>
          <p:nvPr/>
        </p:nvPicPr>
        <p:blipFill>
          <a:blip r:embed="rId4">
            <a:alphaModFix/>
          </a:blip>
          <a:stretch>
            <a:fillRect/>
          </a:stretch>
        </p:blipFill>
        <p:spPr>
          <a:xfrm>
            <a:off x="1995260" y="1704325"/>
            <a:ext cx="1812724" cy="150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3">
            <a:alphaModFix/>
          </a:blip>
          <a:srcRect b="0" l="19802" r="33058" t="0"/>
          <a:stretch/>
        </p:blipFill>
        <p:spPr>
          <a:xfrm>
            <a:off x="1025625" y="556450"/>
            <a:ext cx="2807955" cy="3970674"/>
          </a:xfrm>
          <a:prstGeom prst="rect">
            <a:avLst/>
          </a:prstGeom>
          <a:noFill/>
          <a:ln>
            <a:noFill/>
          </a:ln>
        </p:spPr>
      </p:pic>
      <p:sp>
        <p:nvSpPr>
          <p:cNvPr id="140" name="Google Shape;140;p24"/>
          <p:cNvSpPr/>
          <p:nvPr/>
        </p:nvSpPr>
        <p:spPr>
          <a:xfrm>
            <a:off x="822000" y="354575"/>
            <a:ext cx="1026300" cy="933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4"/>
          <p:cNvSpPr/>
          <p:nvPr/>
        </p:nvSpPr>
        <p:spPr>
          <a:xfrm>
            <a:off x="3026875" y="3731650"/>
            <a:ext cx="1026300" cy="933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24"/>
          <p:cNvPicPr preferRelativeResize="0"/>
          <p:nvPr/>
        </p:nvPicPr>
        <p:blipFill rotWithShape="1">
          <a:blip r:embed="rId4">
            <a:alphaModFix/>
          </a:blip>
          <a:srcRect b="2464" l="31029" r="0" t="504"/>
          <a:stretch/>
        </p:blipFill>
        <p:spPr>
          <a:xfrm>
            <a:off x="1025625" y="556450"/>
            <a:ext cx="2807950" cy="3970674"/>
          </a:xfrm>
          <a:prstGeom prst="rect">
            <a:avLst/>
          </a:prstGeom>
          <a:noFill/>
          <a:ln>
            <a:noFill/>
          </a:ln>
        </p:spPr>
      </p:pic>
      <p:sp>
        <p:nvSpPr>
          <p:cNvPr id="143" name="Google Shape;143;p24"/>
          <p:cNvSpPr/>
          <p:nvPr/>
        </p:nvSpPr>
        <p:spPr>
          <a:xfrm>
            <a:off x="6634075" y="99225"/>
            <a:ext cx="2546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4"/>
          <p:cNvSpPr txBox="1"/>
          <p:nvPr>
            <p:ph idx="15" type="ctrTitle"/>
          </p:nvPr>
        </p:nvSpPr>
        <p:spPr>
          <a:xfrm>
            <a:off x="6644250" y="99250"/>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TABLE OF CONTENTS</a:t>
            </a:r>
            <a:endParaRPr sz="1700">
              <a:solidFill>
                <a:srgbClr val="FFFFFF"/>
              </a:solidFill>
            </a:endParaRPr>
          </a:p>
        </p:txBody>
      </p:sp>
      <p:sp>
        <p:nvSpPr>
          <p:cNvPr id="145" name="Google Shape;145;p24"/>
          <p:cNvSpPr txBox="1"/>
          <p:nvPr>
            <p:ph type="title"/>
          </p:nvPr>
        </p:nvSpPr>
        <p:spPr>
          <a:xfrm>
            <a:off x="4264850" y="906582"/>
            <a:ext cx="548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01.</a:t>
            </a:r>
            <a:endParaRPr sz="1800"/>
          </a:p>
        </p:txBody>
      </p:sp>
      <p:sp>
        <p:nvSpPr>
          <p:cNvPr id="146" name="Google Shape;146;p24"/>
          <p:cNvSpPr txBox="1"/>
          <p:nvPr>
            <p:ph idx="2" type="ctrTitle"/>
          </p:nvPr>
        </p:nvSpPr>
        <p:spPr>
          <a:xfrm>
            <a:off x="4798250" y="913350"/>
            <a:ext cx="39078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PROJECT MANAGEMENT</a:t>
            </a:r>
            <a:endParaRPr sz="1600"/>
          </a:p>
        </p:txBody>
      </p:sp>
      <p:sp>
        <p:nvSpPr>
          <p:cNvPr id="147" name="Google Shape;147;p24"/>
          <p:cNvSpPr txBox="1"/>
          <p:nvPr>
            <p:ph idx="1" type="subTitle"/>
          </p:nvPr>
        </p:nvSpPr>
        <p:spPr>
          <a:xfrm>
            <a:off x="4798250" y="1202000"/>
            <a:ext cx="4071300" cy="71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600"/>
              <a:t>Introduction, Milestones, Meeting Minutes, Change Management</a:t>
            </a:r>
            <a:endParaRPr sz="1600"/>
          </a:p>
        </p:txBody>
      </p:sp>
      <p:sp>
        <p:nvSpPr>
          <p:cNvPr id="148" name="Google Shape;148;p24"/>
          <p:cNvSpPr txBox="1"/>
          <p:nvPr>
            <p:ph type="title"/>
          </p:nvPr>
        </p:nvSpPr>
        <p:spPr>
          <a:xfrm>
            <a:off x="4264850" y="1955882"/>
            <a:ext cx="548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02.</a:t>
            </a:r>
            <a:endParaRPr sz="1800"/>
          </a:p>
        </p:txBody>
      </p:sp>
      <p:sp>
        <p:nvSpPr>
          <p:cNvPr id="149" name="Google Shape;149;p24"/>
          <p:cNvSpPr txBox="1"/>
          <p:nvPr>
            <p:ph idx="2" type="ctrTitle"/>
          </p:nvPr>
        </p:nvSpPr>
        <p:spPr>
          <a:xfrm>
            <a:off x="4798250" y="1962650"/>
            <a:ext cx="39078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600"/>
              <a:t>TECHNICAL DETAILS </a:t>
            </a:r>
            <a:endParaRPr sz="1600"/>
          </a:p>
        </p:txBody>
      </p:sp>
      <p:sp>
        <p:nvSpPr>
          <p:cNvPr id="150" name="Google Shape;150;p24"/>
          <p:cNvSpPr txBox="1"/>
          <p:nvPr>
            <p:ph idx="1" type="subTitle"/>
          </p:nvPr>
        </p:nvSpPr>
        <p:spPr>
          <a:xfrm>
            <a:off x="4798250" y="2251300"/>
            <a:ext cx="4071300" cy="71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600"/>
              <a:t>Architecture, Models, Data Challenges, User Testing</a:t>
            </a:r>
            <a:endParaRPr sz="1600"/>
          </a:p>
          <a:p>
            <a:pPr indent="0" lvl="0" marL="0" rtl="0" algn="l">
              <a:lnSpc>
                <a:spcPct val="100000"/>
              </a:lnSpc>
              <a:spcBef>
                <a:spcPts val="0"/>
              </a:spcBef>
              <a:spcAft>
                <a:spcPts val="0"/>
              </a:spcAft>
              <a:buSzPts val="1000"/>
              <a:buNone/>
            </a:pPr>
            <a:r>
              <a:t/>
            </a:r>
            <a:endParaRPr sz="1600"/>
          </a:p>
        </p:txBody>
      </p:sp>
      <p:sp>
        <p:nvSpPr>
          <p:cNvPr id="151" name="Google Shape;151;p24"/>
          <p:cNvSpPr txBox="1"/>
          <p:nvPr>
            <p:ph type="title"/>
          </p:nvPr>
        </p:nvSpPr>
        <p:spPr>
          <a:xfrm>
            <a:off x="4264850" y="3037607"/>
            <a:ext cx="548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03.</a:t>
            </a:r>
            <a:endParaRPr sz="1800"/>
          </a:p>
        </p:txBody>
      </p:sp>
      <p:sp>
        <p:nvSpPr>
          <p:cNvPr id="152" name="Google Shape;152;p24"/>
          <p:cNvSpPr txBox="1"/>
          <p:nvPr>
            <p:ph idx="2" type="ctrTitle"/>
          </p:nvPr>
        </p:nvSpPr>
        <p:spPr>
          <a:xfrm>
            <a:off x="4798250" y="3044375"/>
            <a:ext cx="3907800" cy="39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200"/>
              <a:buNone/>
            </a:pPr>
            <a:r>
              <a:rPr lang="en" sz="1600"/>
              <a:t>PRODUCT DEMO</a:t>
            </a:r>
            <a:endParaRPr sz="1600"/>
          </a:p>
        </p:txBody>
      </p:sp>
      <p:sp>
        <p:nvSpPr>
          <p:cNvPr id="153" name="Google Shape;153;p24"/>
          <p:cNvSpPr txBox="1"/>
          <p:nvPr>
            <p:ph idx="1" type="subTitle"/>
          </p:nvPr>
        </p:nvSpPr>
        <p:spPr>
          <a:xfrm>
            <a:off x="4798250" y="3333025"/>
            <a:ext cx="40713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lang="en" sz="1600"/>
              <a:t>Demonstration of visualisation dashboards </a:t>
            </a:r>
            <a:endParaRPr sz="1600"/>
          </a:p>
        </p:txBody>
      </p:sp>
      <p:sp>
        <p:nvSpPr>
          <p:cNvPr id="154" name="Google Shape;154;p24"/>
          <p:cNvSpPr txBox="1"/>
          <p:nvPr>
            <p:ph type="title"/>
          </p:nvPr>
        </p:nvSpPr>
        <p:spPr>
          <a:xfrm>
            <a:off x="4264850" y="3821307"/>
            <a:ext cx="5487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04.</a:t>
            </a:r>
            <a:endParaRPr sz="1800"/>
          </a:p>
        </p:txBody>
      </p:sp>
      <p:sp>
        <p:nvSpPr>
          <p:cNvPr id="155" name="Google Shape;155;p24"/>
          <p:cNvSpPr txBox="1"/>
          <p:nvPr>
            <p:ph idx="2" type="ctrTitle"/>
          </p:nvPr>
        </p:nvSpPr>
        <p:spPr>
          <a:xfrm>
            <a:off x="4798250" y="3828075"/>
            <a:ext cx="39078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NEXT STEPS</a:t>
            </a:r>
            <a:endParaRPr sz="1600"/>
          </a:p>
        </p:txBody>
      </p:sp>
      <p:sp>
        <p:nvSpPr>
          <p:cNvPr id="156" name="Google Shape;156;p24"/>
          <p:cNvSpPr txBox="1"/>
          <p:nvPr>
            <p:ph idx="1" type="subTitle"/>
          </p:nvPr>
        </p:nvSpPr>
        <p:spPr>
          <a:xfrm>
            <a:off x="4798250" y="4116725"/>
            <a:ext cx="4071300" cy="71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t>Schedule plans after mid-term</a:t>
            </a:r>
            <a:endParaRPr sz="1600"/>
          </a:p>
          <a:p>
            <a:pPr indent="0" lvl="0" marL="0" rtl="0" algn="l">
              <a:lnSpc>
                <a:spcPct val="100000"/>
              </a:lnSpc>
              <a:spcBef>
                <a:spcPts val="0"/>
              </a:spcBef>
              <a:spcAft>
                <a:spcPts val="0"/>
              </a:spcAft>
              <a:buSzPts val="1000"/>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14" name="Google Shape;414;p4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15" name="Google Shape;415;p42"/>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2"/>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SENTIMENT ANALYSIS</a:t>
            </a:r>
            <a:endParaRPr sz="1700">
              <a:solidFill>
                <a:srgbClr val="FFFFFF"/>
              </a:solidFill>
            </a:endParaRPr>
          </a:p>
        </p:txBody>
      </p:sp>
      <p:sp>
        <p:nvSpPr>
          <p:cNvPr id="417" name="Google Shape;417;p4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18" name="Google Shape;418;p4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19" name="Google Shape;419;p42"/>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420" name="Google Shape;420;p42"/>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TOPIC </a:t>
            </a:r>
            <a:r>
              <a:rPr lang="en" sz="1700">
                <a:solidFill>
                  <a:srgbClr val="FFFFFF"/>
                </a:solidFill>
              </a:rPr>
              <a:t>ANALYSIS</a:t>
            </a:r>
            <a:endParaRPr sz="1700">
              <a:solidFill>
                <a:srgbClr val="FFFFFF"/>
              </a:solidFill>
            </a:endParaRPr>
          </a:p>
        </p:txBody>
      </p:sp>
      <p:sp>
        <p:nvSpPr>
          <p:cNvPr id="421" name="Google Shape;421;p42"/>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pic>
        <p:nvPicPr>
          <p:cNvPr id="422" name="Google Shape;422;p42"/>
          <p:cNvPicPr preferRelativeResize="0"/>
          <p:nvPr/>
        </p:nvPicPr>
        <p:blipFill>
          <a:blip r:embed="rId3">
            <a:alphaModFix/>
          </a:blip>
          <a:stretch>
            <a:fillRect/>
          </a:stretch>
        </p:blipFill>
        <p:spPr>
          <a:xfrm>
            <a:off x="261100" y="861225"/>
            <a:ext cx="8621800" cy="3677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3"/>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428" name="Google Shape;428;p43"/>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29" name="Google Shape;429;p43"/>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30" name="Google Shape;430;p43"/>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3"/>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MODEL EVALUATION </a:t>
            </a:r>
            <a:endParaRPr sz="1700">
              <a:solidFill>
                <a:srgbClr val="FFFFFF"/>
              </a:solidFill>
            </a:endParaRPr>
          </a:p>
        </p:txBody>
      </p:sp>
      <p:graphicFrame>
        <p:nvGraphicFramePr>
          <p:cNvPr id="432" name="Google Shape;432;p43"/>
          <p:cNvGraphicFramePr/>
          <p:nvPr/>
        </p:nvGraphicFramePr>
        <p:xfrm>
          <a:off x="879850" y="835375"/>
          <a:ext cx="3000000" cy="3000000"/>
        </p:xfrm>
        <a:graphic>
          <a:graphicData uri="http://schemas.openxmlformats.org/drawingml/2006/table">
            <a:tbl>
              <a:tblPr>
                <a:noFill/>
                <a:tableStyleId>{A81AA9CF-512D-45DA-A0A4-1D002D4C2F71}</a:tableStyleId>
              </a:tblPr>
              <a:tblGrid>
                <a:gridCol w="3737850"/>
                <a:gridCol w="1949600"/>
                <a:gridCol w="1949600"/>
              </a:tblGrid>
              <a:tr h="397350">
                <a:tc gridSpan="3">
                  <a:txBody>
                    <a:bodyPr/>
                    <a:lstStyle/>
                    <a:p>
                      <a:pPr indent="0" lvl="0" marL="0" rtl="0" algn="ctr">
                        <a:spcBef>
                          <a:spcPts val="0"/>
                        </a:spcBef>
                        <a:spcAft>
                          <a:spcPts val="0"/>
                        </a:spcAft>
                        <a:buNone/>
                      </a:pPr>
                      <a:r>
                        <a:rPr b="1" lang="en">
                          <a:latin typeface="Lato"/>
                          <a:ea typeface="Lato"/>
                          <a:cs typeface="Lato"/>
                          <a:sym typeface="Lato"/>
                        </a:rPr>
                        <a:t>Topic Analysis</a:t>
                      </a:r>
                      <a:endParaRPr b="1">
                        <a:latin typeface="Lato"/>
                        <a:ea typeface="Lato"/>
                        <a:cs typeface="Lato"/>
                        <a:sym typeface="Lato"/>
                      </a:endParaRPr>
                    </a:p>
                  </a:txBody>
                  <a:tcPr marT="91425" marB="91425" marR="91425" marL="91425"/>
                </a:tc>
                <a:tc hMerge="1"/>
                <a:tc hMerge="1"/>
              </a:tr>
              <a:tr h="397350">
                <a:tc>
                  <a:txBody>
                    <a:bodyPr/>
                    <a:lstStyle/>
                    <a:p>
                      <a:pPr indent="0" lvl="0" marL="0" rtl="0" algn="ctr">
                        <a:spcBef>
                          <a:spcPts val="0"/>
                        </a:spcBef>
                        <a:spcAft>
                          <a:spcPts val="0"/>
                        </a:spcAft>
                        <a:buNone/>
                      </a:pPr>
                      <a:r>
                        <a:rPr b="1" lang="en">
                          <a:latin typeface="Lato"/>
                          <a:ea typeface="Lato"/>
                          <a:cs typeface="Lato"/>
                          <a:sym typeface="Lato"/>
                        </a:rPr>
                        <a:t>Algorithm used</a:t>
                      </a:r>
                      <a:endParaRPr b="1">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a:latin typeface="Lato"/>
                          <a:ea typeface="Lato"/>
                          <a:cs typeface="Lato"/>
                          <a:sym typeface="Lato"/>
                        </a:rPr>
                        <a:t>Perplexity Score</a:t>
                      </a:r>
                      <a:endParaRPr b="1">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a:latin typeface="Lato"/>
                          <a:ea typeface="Lato"/>
                          <a:cs typeface="Lato"/>
                          <a:sym typeface="Lato"/>
                        </a:rPr>
                        <a:t>Coherence Score</a:t>
                      </a:r>
                      <a:endParaRPr b="1">
                        <a:latin typeface="Lato"/>
                        <a:ea typeface="Lato"/>
                        <a:cs typeface="Lato"/>
                        <a:sym typeface="Lato"/>
                      </a:endParaRPr>
                    </a:p>
                  </a:txBody>
                  <a:tcPr marT="91425" marB="91425" marR="91425" marL="91425"/>
                </a:tc>
              </a:tr>
              <a:tr h="648125">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Latent Dirichlet Allocation</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solidFill>
                            <a:schemeClr val="dk1"/>
                          </a:solidFill>
                        </a:rPr>
                        <a:t> </a:t>
                      </a:r>
                      <a:r>
                        <a:rPr lang="en">
                          <a:solidFill>
                            <a:schemeClr val="dk1"/>
                          </a:solidFill>
                          <a:latin typeface="Lato"/>
                          <a:ea typeface="Lato"/>
                          <a:cs typeface="Lato"/>
                          <a:sym typeface="Lato"/>
                        </a:rPr>
                        <a:t> -6.152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0.474</a:t>
                      </a:r>
                      <a:endParaRPr/>
                    </a:p>
                  </a:txBody>
                  <a:tcPr marT="91425" marB="91425" marR="91425" marL="91425">
                    <a:lnB cap="flat" cmpd="sng" w="9525">
                      <a:solidFill>
                        <a:srgbClr val="9E9E9E"/>
                      </a:solidFill>
                      <a:prstDash val="solid"/>
                      <a:round/>
                      <a:headEnd len="sm" w="sm" type="none"/>
                      <a:tailEnd len="sm" w="sm" type="none"/>
                    </a:lnB>
                  </a:tcPr>
                </a:tc>
              </a:tr>
              <a:tr h="648125">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Latent Dirichlet Allocation - Mallet</a:t>
                      </a:r>
                      <a:endParaRPr>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Lato"/>
                          <a:ea typeface="Lato"/>
                          <a:cs typeface="Lato"/>
                          <a:sym typeface="Lato"/>
                        </a:rPr>
                        <a:t> -6.656</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Lato"/>
                          <a:ea typeface="Lato"/>
                          <a:cs typeface="Lato"/>
                          <a:sym typeface="Lato"/>
                        </a:rPr>
                        <a:t> 0.479</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4"/>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438" name="Google Shape;438;p44"/>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39" name="Google Shape;439;p44"/>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40" name="Google Shape;440;p44"/>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4"/>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MODEL RESULT</a:t>
            </a:r>
            <a:endParaRPr sz="1700">
              <a:solidFill>
                <a:srgbClr val="FFFFFF"/>
              </a:solidFill>
            </a:endParaRPr>
          </a:p>
        </p:txBody>
      </p:sp>
      <p:sp>
        <p:nvSpPr>
          <p:cNvPr id="442" name="Google Shape;442;p44"/>
          <p:cNvSpPr txBox="1"/>
          <p:nvPr>
            <p:ph idx="4294967295" type="ctrTitle"/>
          </p:nvPr>
        </p:nvSpPr>
        <p:spPr>
          <a:xfrm>
            <a:off x="3637950" y="1679550"/>
            <a:ext cx="1868100" cy="7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Dataset from Shopee and Lazada</a:t>
            </a:r>
            <a:endParaRPr b="0" i="0" sz="1400" u="none" cap="none" strike="noStrike">
              <a:solidFill>
                <a:srgbClr val="000000"/>
              </a:solidFill>
              <a:latin typeface="Lato Black"/>
              <a:ea typeface="Lato Black"/>
              <a:cs typeface="Lato Black"/>
              <a:sym typeface="Lato Black"/>
            </a:endParaRPr>
          </a:p>
        </p:txBody>
      </p:sp>
      <p:sp>
        <p:nvSpPr>
          <p:cNvPr id="443" name="Google Shape;443;p44"/>
          <p:cNvSpPr txBox="1"/>
          <p:nvPr>
            <p:ph idx="4294967295" type="ctrTitle"/>
          </p:nvPr>
        </p:nvSpPr>
        <p:spPr>
          <a:xfrm>
            <a:off x="2115300" y="3457423"/>
            <a:ext cx="1868100" cy="90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Product</a:t>
            </a:r>
            <a:endParaRPr b="0" i="0" sz="1400" u="none" cap="none" strike="noStrike">
              <a:solidFill>
                <a:srgbClr val="000000"/>
              </a:solidFill>
              <a:latin typeface="Lato Black"/>
              <a:ea typeface="Lato Black"/>
              <a:cs typeface="Lato Black"/>
              <a:sym typeface="Lato Black"/>
            </a:endParaRPr>
          </a:p>
        </p:txBody>
      </p:sp>
      <p:sp>
        <p:nvSpPr>
          <p:cNvPr id="444" name="Google Shape;444;p44"/>
          <p:cNvSpPr txBox="1"/>
          <p:nvPr>
            <p:ph idx="4294967295" type="ctrTitle"/>
          </p:nvPr>
        </p:nvSpPr>
        <p:spPr>
          <a:xfrm>
            <a:off x="5160600" y="3457430"/>
            <a:ext cx="1868100" cy="90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Delivery</a:t>
            </a:r>
            <a:endParaRPr b="0" i="0" sz="1400" u="none" cap="none" strike="noStrike">
              <a:solidFill>
                <a:srgbClr val="000000"/>
              </a:solidFill>
              <a:latin typeface="Lato Black"/>
              <a:ea typeface="Lato Black"/>
              <a:cs typeface="Lato Black"/>
              <a:sym typeface="Lato Black"/>
            </a:endParaRPr>
          </a:p>
        </p:txBody>
      </p:sp>
      <p:sp>
        <p:nvSpPr>
          <p:cNvPr id="445" name="Google Shape;445;p44"/>
          <p:cNvSpPr/>
          <p:nvPr/>
        </p:nvSpPr>
        <p:spPr>
          <a:xfrm>
            <a:off x="2778725" y="2803200"/>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4"/>
          <p:cNvSpPr/>
          <p:nvPr/>
        </p:nvSpPr>
        <p:spPr>
          <a:xfrm>
            <a:off x="4301263" y="1061738"/>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4"/>
          <p:cNvSpPr/>
          <p:nvPr/>
        </p:nvSpPr>
        <p:spPr>
          <a:xfrm>
            <a:off x="5823963" y="2803188"/>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44"/>
          <p:cNvGrpSpPr/>
          <p:nvPr/>
        </p:nvGrpSpPr>
        <p:grpSpPr>
          <a:xfrm>
            <a:off x="4446397" y="1207606"/>
            <a:ext cx="250729" cy="249489"/>
            <a:chOff x="-62151950" y="4111775"/>
            <a:chExt cx="318225" cy="316650"/>
          </a:xfrm>
        </p:grpSpPr>
        <p:sp>
          <p:nvSpPr>
            <p:cNvPr id="449" name="Google Shape;449;p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3" name="Google Shape;453;p44"/>
          <p:cNvCxnSpPr>
            <a:stCxn id="445" idx="0"/>
            <a:endCxn id="446" idx="2"/>
          </p:cNvCxnSpPr>
          <p:nvPr/>
        </p:nvCxnSpPr>
        <p:spPr>
          <a:xfrm rot="-5400000">
            <a:off x="2939825" y="1441800"/>
            <a:ext cx="1470900" cy="1251900"/>
          </a:xfrm>
          <a:prstGeom prst="bentConnector2">
            <a:avLst/>
          </a:prstGeom>
          <a:noFill/>
          <a:ln cap="flat" cmpd="sng" w="19050">
            <a:solidFill>
              <a:schemeClr val="accent1"/>
            </a:solidFill>
            <a:prstDash val="solid"/>
            <a:round/>
            <a:headEnd len="sm" w="sm" type="none"/>
            <a:tailEnd len="sm" w="sm" type="none"/>
          </a:ln>
        </p:spPr>
      </p:cxnSp>
      <p:cxnSp>
        <p:nvCxnSpPr>
          <p:cNvPr id="454" name="Google Shape;454;p44"/>
          <p:cNvCxnSpPr>
            <a:stCxn id="446" idx="6"/>
            <a:endCxn id="447" idx="0"/>
          </p:cNvCxnSpPr>
          <p:nvPr/>
        </p:nvCxnSpPr>
        <p:spPr>
          <a:xfrm>
            <a:off x="4842463" y="1332338"/>
            <a:ext cx="1252200" cy="1470900"/>
          </a:xfrm>
          <a:prstGeom prst="bentConnector2">
            <a:avLst/>
          </a:prstGeom>
          <a:noFill/>
          <a:ln cap="flat" cmpd="sng" w="19050">
            <a:solidFill>
              <a:schemeClr val="accent1"/>
            </a:solidFill>
            <a:prstDash val="solid"/>
            <a:round/>
            <a:headEnd len="sm" w="sm" type="none"/>
            <a:tailEnd len="sm" w="sm" type="none"/>
          </a:ln>
        </p:spPr>
      </p:cxnSp>
      <p:graphicFrame>
        <p:nvGraphicFramePr>
          <p:cNvPr id="455" name="Google Shape;455;p44"/>
          <p:cNvGraphicFramePr/>
          <p:nvPr/>
        </p:nvGraphicFramePr>
        <p:xfrm>
          <a:off x="259675" y="1257763"/>
          <a:ext cx="3000000" cy="3000000"/>
        </p:xfrm>
        <a:graphic>
          <a:graphicData uri="http://schemas.openxmlformats.org/drawingml/2006/table">
            <a:tbl>
              <a:tblPr>
                <a:noFill/>
                <a:tableStyleId>{A81AA9CF-512D-45DA-A0A4-1D002D4C2F71}</a:tableStyleId>
              </a:tblPr>
              <a:tblGrid>
                <a:gridCol w="1124200"/>
                <a:gridCol w="1124200"/>
              </a:tblGrid>
              <a:tr h="377625">
                <a:tc>
                  <a:txBody>
                    <a:bodyPr/>
                    <a:lstStyle/>
                    <a:p>
                      <a:pPr indent="0" lvl="0" marL="0" rtl="0" algn="ctr">
                        <a:spcBef>
                          <a:spcPts val="0"/>
                        </a:spcBef>
                        <a:spcAft>
                          <a:spcPts val="0"/>
                        </a:spcAft>
                        <a:buNone/>
                      </a:pPr>
                      <a:r>
                        <a:rPr lang="en">
                          <a:latin typeface="Lato"/>
                          <a:ea typeface="Lato"/>
                          <a:cs typeface="Lato"/>
                          <a:sym typeface="Lato"/>
                        </a:rPr>
                        <a:t>Product</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Make</a:t>
                      </a:r>
                      <a:endParaRPr>
                        <a:latin typeface="Lato"/>
                        <a:ea typeface="Lato"/>
                        <a:cs typeface="Lato"/>
                        <a:sym typeface="Lato"/>
                      </a:endParaRPr>
                    </a:p>
                  </a:txBody>
                  <a:tcPr marT="91425" marB="91425" marR="91425" marL="91425"/>
                </a:tc>
              </a:tr>
              <a:tr h="396200">
                <a:tc>
                  <a:txBody>
                    <a:bodyPr/>
                    <a:lstStyle/>
                    <a:p>
                      <a:pPr indent="0" lvl="0" marL="0" rtl="0" algn="ctr">
                        <a:spcBef>
                          <a:spcPts val="0"/>
                        </a:spcBef>
                        <a:spcAft>
                          <a:spcPts val="0"/>
                        </a:spcAft>
                        <a:buNone/>
                      </a:pPr>
                      <a:r>
                        <a:rPr lang="en">
                          <a:latin typeface="Lato"/>
                          <a:ea typeface="Lato"/>
                          <a:cs typeface="Lato"/>
                          <a:sym typeface="Lato"/>
                        </a:rPr>
                        <a:t>Skin</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Water</a:t>
                      </a:r>
                      <a:endParaRPr>
                        <a:latin typeface="Lato"/>
                        <a:ea typeface="Lato"/>
                        <a:cs typeface="Lato"/>
                        <a:sym typeface="Lato"/>
                      </a:endParaRPr>
                    </a:p>
                  </a:txBody>
                  <a:tcPr marT="91425" marB="91425" marR="91425" marL="91425"/>
                </a:tc>
              </a:tr>
              <a:tr h="396200">
                <a:tc>
                  <a:txBody>
                    <a:bodyPr/>
                    <a:lstStyle/>
                    <a:p>
                      <a:pPr indent="0" lvl="0" marL="0" rtl="0" algn="ctr">
                        <a:spcBef>
                          <a:spcPts val="0"/>
                        </a:spcBef>
                        <a:spcAft>
                          <a:spcPts val="0"/>
                        </a:spcAft>
                        <a:buNone/>
                      </a:pPr>
                      <a:r>
                        <a:rPr lang="en">
                          <a:latin typeface="Lato"/>
                          <a:ea typeface="Lato"/>
                          <a:cs typeface="Lato"/>
                          <a:sym typeface="Lato"/>
                        </a:rPr>
                        <a:t>Love</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Day</a:t>
                      </a:r>
                      <a:endParaRPr>
                        <a:latin typeface="Lato"/>
                        <a:ea typeface="Lato"/>
                        <a:cs typeface="Lato"/>
                        <a:sym typeface="Lato"/>
                      </a:endParaRPr>
                    </a:p>
                  </a:txBody>
                  <a:tcPr marT="91425" marB="91425" marR="91425" marL="91425"/>
                </a:tc>
              </a:tr>
              <a:tr h="392800">
                <a:tc>
                  <a:txBody>
                    <a:bodyPr/>
                    <a:lstStyle/>
                    <a:p>
                      <a:pPr indent="0" lvl="0" marL="0" rtl="0" algn="ctr">
                        <a:spcBef>
                          <a:spcPts val="0"/>
                        </a:spcBef>
                        <a:spcAft>
                          <a:spcPts val="0"/>
                        </a:spcAft>
                        <a:buNone/>
                      </a:pPr>
                      <a:r>
                        <a:rPr lang="en">
                          <a:latin typeface="Lato"/>
                          <a:ea typeface="Lato"/>
                          <a:cs typeface="Lato"/>
                          <a:sym typeface="Lato"/>
                        </a:rPr>
                        <a:t>Makeup</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Dry</a:t>
                      </a:r>
                      <a:endParaRPr>
                        <a:latin typeface="Lato"/>
                        <a:ea typeface="Lato"/>
                        <a:cs typeface="Lato"/>
                        <a:sym typeface="Lato"/>
                      </a:endParaRPr>
                    </a:p>
                  </a:txBody>
                  <a:tcPr marT="91425" marB="91425" marR="91425" marL="91425"/>
                </a:tc>
              </a:tr>
              <a:tr h="392800">
                <a:tc>
                  <a:txBody>
                    <a:bodyPr/>
                    <a:lstStyle/>
                    <a:p>
                      <a:pPr indent="0" lvl="0" marL="0" rtl="0" algn="ctr">
                        <a:spcBef>
                          <a:spcPts val="0"/>
                        </a:spcBef>
                        <a:spcAft>
                          <a:spcPts val="0"/>
                        </a:spcAft>
                        <a:buNone/>
                      </a:pPr>
                      <a:r>
                        <a:rPr lang="en">
                          <a:latin typeface="Lato"/>
                          <a:ea typeface="Lato"/>
                          <a:cs typeface="Lato"/>
                          <a:sym typeface="Lato"/>
                        </a:rPr>
                        <a:t>Face</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Foundation</a:t>
                      </a:r>
                      <a:endParaRPr>
                        <a:latin typeface="Lato"/>
                        <a:ea typeface="Lato"/>
                        <a:cs typeface="Lato"/>
                        <a:sym typeface="Lato"/>
                      </a:endParaRPr>
                    </a:p>
                  </a:txBody>
                  <a:tcPr marT="91425" marB="91425" marR="91425" marL="91425"/>
                </a:tc>
              </a:tr>
            </a:tbl>
          </a:graphicData>
        </a:graphic>
      </p:graphicFrame>
      <p:graphicFrame>
        <p:nvGraphicFramePr>
          <p:cNvPr id="456" name="Google Shape;456;p44"/>
          <p:cNvGraphicFramePr/>
          <p:nvPr/>
        </p:nvGraphicFramePr>
        <p:xfrm>
          <a:off x="6684400" y="1257763"/>
          <a:ext cx="3000000" cy="3000000"/>
        </p:xfrm>
        <a:graphic>
          <a:graphicData uri="http://schemas.openxmlformats.org/drawingml/2006/table">
            <a:tbl>
              <a:tblPr>
                <a:noFill/>
                <a:tableStyleId>{A81AA9CF-512D-45DA-A0A4-1D002D4C2F71}</a:tableStyleId>
              </a:tblPr>
              <a:tblGrid>
                <a:gridCol w="1124200"/>
                <a:gridCol w="1124200"/>
              </a:tblGrid>
              <a:tr h="377625">
                <a:tc>
                  <a:txBody>
                    <a:bodyPr/>
                    <a:lstStyle/>
                    <a:p>
                      <a:pPr indent="0" lvl="0" marL="0" rtl="0" algn="ctr">
                        <a:spcBef>
                          <a:spcPts val="0"/>
                        </a:spcBef>
                        <a:spcAft>
                          <a:spcPts val="0"/>
                        </a:spcAft>
                        <a:buNone/>
                      </a:pPr>
                      <a:r>
                        <a:rPr lang="en">
                          <a:latin typeface="Lato"/>
                          <a:ea typeface="Lato"/>
                          <a:cs typeface="Lato"/>
                          <a:sym typeface="Lato"/>
                        </a:rPr>
                        <a:t>Good</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Item</a:t>
                      </a:r>
                      <a:endParaRPr>
                        <a:latin typeface="Lato"/>
                        <a:ea typeface="Lato"/>
                        <a:cs typeface="Lato"/>
                        <a:sym typeface="Lato"/>
                      </a:endParaRPr>
                    </a:p>
                  </a:txBody>
                  <a:tcPr marT="91425" marB="91425" marR="91425" marL="91425"/>
                </a:tc>
              </a:tr>
              <a:tr h="396200">
                <a:tc>
                  <a:txBody>
                    <a:bodyPr/>
                    <a:lstStyle/>
                    <a:p>
                      <a:pPr indent="0" lvl="0" marL="0" rtl="0" algn="ctr">
                        <a:spcBef>
                          <a:spcPts val="0"/>
                        </a:spcBef>
                        <a:spcAft>
                          <a:spcPts val="0"/>
                        </a:spcAft>
                        <a:buNone/>
                      </a:pPr>
                      <a:r>
                        <a:rPr lang="en">
                          <a:latin typeface="Lato"/>
                          <a:ea typeface="Lato"/>
                          <a:cs typeface="Lato"/>
                          <a:sym typeface="Lato"/>
                        </a:rPr>
                        <a:t>Delivery</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Hair</a:t>
                      </a:r>
                      <a:endParaRPr>
                        <a:latin typeface="Lato"/>
                        <a:ea typeface="Lato"/>
                        <a:cs typeface="Lato"/>
                        <a:sym typeface="Lato"/>
                      </a:endParaRPr>
                    </a:p>
                  </a:txBody>
                  <a:tcPr marT="91425" marB="91425" marR="91425" marL="91425"/>
                </a:tc>
              </a:tr>
              <a:tr h="396200">
                <a:tc>
                  <a:txBody>
                    <a:bodyPr/>
                    <a:lstStyle/>
                    <a:p>
                      <a:pPr indent="0" lvl="0" marL="0" rtl="0" algn="ctr">
                        <a:spcBef>
                          <a:spcPts val="0"/>
                        </a:spcBef>
                        <a:spcAft>
                          <a:spcPts val="0"/>
                        </a:spcAft>
                        <a:buNone/>
                      </a:pPr>
                      <a:r>
                        <a:rPr lang="en">
                          <a:latin typeface="Lato"/>
                          <a:ea typeface="Lato"/>
                          <a:cs typeface="Lato"/>
                          <a:sym typeface="Lato"/>
                        </a:rPr>
                        <a:t>Fast</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Free</a:t>
                      </a:r>
                      <a:endParaRPr>
                        <a:latin typeface="Lato"/>
                        <a:ea typeface="Lato"/>
                        <a:cs typeface="Lato"/>
                        <a:sym typeface="Lato"/>
                      </a:endParaRPr>
                    </a:p>
                  </a:txBody>
                  <a:tcPr marT="91425" marB="91425" marR="91425" marL="91425"/>
                </a:tc>
              </a:tr>
              <a:tr h="392800">
                <a:tc>
                  <a:txBody>
                    <a:bodyPr/>
                    <a:lstStyle/>
                    <a:p>
                      <a:pPr indent="0" lvl="0" marL="0" rtl="0" algn="ctr">
                        <a:spcBef>
                          <a:spcPts val="0"/>
                        </a:spcBef>
                        <a:spcAft>
                          <a:spcPts val="0"/>
                        </a:spcAft>
                        <a:buNone/>
                      </a:pPr>
                      <a:r>
                        <a:rPr lang="en">
                          <a:latin typeface="Lato"/>
                          <a:ea typeface="Lato"/>
                          <a:cs typeface="Lato"/>
                          <a:sym typeface="Lato"/>
                        </a:rPr>
                        <a:t>Received</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Buy</a:t>
                      </a:r>
                      <a:endParaRPr>
                        <a:latin typeface="Lato"/>
                        <a:ea typeface="Lato"/>
                        <a:cs typeface="Lato"/>
                        <a:sym typeface="Lato"/>
                      </a:endParaRPr>
                    </a:p>
                  </a:txBody>
                  <a:tcPr marT="91425" marB="91425" marR="91425" marL="91425"/>
                </a:tc>
              </a:tr>
              <a:tr h="392800">
                <a:tc>
                  <a:txBody>
                    <a:bodyPr/>
                    <a:lstStyle/>
                    <a:p>
                      <a:pPr indent="0" lvl="0" marL="0" rtl="0" algn="ctr">
                        <a:spcBef>
                          <a:spcPts val="0"/>
                        </a:spcBef>
                        <a:spcAft>
                          <a:spcPts val="0"/>
                        </a:spcAft>
                        <a:buNone/>
                      </a:pPr>
                      <a:r>
                        <a:rPr lang="en">
                          <a:latin typeface="Lato"/>
                          <a:ea typeface="Lato"/>
                          <a:cs typeface="Lato"/>
                          <a:sym typeface="Lato"/>
                        </a:rPr>
                        <a:t>condition</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a:latin typeface="Lato"/>
                          <a:ea typeface="Lato"/>
                          <a:cs typeface="Lato"/>
                          <a:sym typeface="Lato"/>
                        </a:rPr>
                        <a:t>Time</a:t>
                      </a:r>
                      <a:endParaRPr>
                        <a:latin typeface="Lato"/>
                        <a:ea typeface="Lato"/>
                        <a:cs typeface="Lato"/>
                        <a:sym typeface="Lato"/>
                      </a:endParaRPr>
                    </a:p>
                  </a:txBody>
                  <a:tcPr marT="91425" marB="91425" marR="91425" marL="91425"/>
                </a:tc>
              </a:tr>
            </a:tbl>
          </a:graphicData>
        </a:graphic>
      </p:graphicFrame>
      <p:grpSp>
        <p:nvGrpSpPr>
          <p:cNvPr id="457" name="Google Shape;457;p44"/>
          <p:cNvGrpSpPr/>
          <p:nvPr/>
        </p:nvGrpSpPr>
        <p:grpSpPr>
          <a:xfrm>
            <a:off x="5925025" y="2919413"/>
            <a:ext cx="339253" cy="308765"/>
            <a:chOff x="1492675" y="4420975"/>
            <a:chExt cx="481825" cy="438525"/>
          </a:xfrm>
        </p:grpSpPr>
        <p:sp>
          <p:nvSpPr>
            <p:cNvPr id="458" name="Google Shape;458;p4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9" name="Google Shape;459;p4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p4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4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p4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463" name="Google Shape;463;p44"/>
          <p:cNvGrpSpPr/>
          <p:nvPr/>
        </p:nvGrpSpPr>
        <p:grpSpPr>
          <a:xfrm>
            <a:off x="2879641" y="2905202"/>
            <a:ext cx="339411" cy="337193"/>
            <a:chOff x="3863900" y="4993625"/>
            <a:chExt cx="482050" cy="478900"/>
          </a:xfrm>
        </p:grpSpPr>
        <p:sp>
          <p:nvSpPr>
            <p:cNvPr id="464" name="Google Shape;464;p4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5" name="Google Shape;465;p4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6" name="Google Shape;466;p4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7" name="Google Shape;467;p4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5"/>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473" name="Google Shape;473;p4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74" name="Google Shape;474;p4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75" name="Google Shape;475;p45"/>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5"/>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CHALLENGES</a:t>
            </a:r>
            <a:endParaRPr sz="1700">
              <a:solidFill>
                <a:srgbClr val="FFFFFF"/>
              </a:solidFill>
            </a:endParaRPr>
          </a:p>
        </p:txBody>
      </p:sp>
      <p:sp>
        <p:nvSpPr>
          <p:cNvPr id="477" name="Google Shape;477;p45"/>
          <p:cNvSpPr txBox="1"/>
          <p:nvPr>
            <p:ph idx="4294967295" type="ctrTitle"/>
          </p:nvPr>
        </p:nvSpPr>
        <p:spPr>
          <a:xfrm>
            <a:off x="5549710" y="3540650"/>
            <a:ext cx="2311800" cy="59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 Difficulty in identifying the topics</a:t>
            </a:r>
            <a:endParaRPr sz="1400"/>
          </a:p>
        </p:txBody>
      </p:sp>
      <p:pic>
        <p:nvPicPr>
          <p:cNvPr id="478" name="Google Shape;478;p45"/>
          <p:cNvPicPr preferRelativeResize="0"/>
          <p:nvPr/>
        </p:nvPicPr>
        <p:blipFill>
          <a:blip r:embed="rId3">
            <a:alphaModFix/>
          </a:blip>
          <a:stretch>
            <a:fillRect/>
          </a:stretch>
        </p:blipFill>
        <p:spPr>
          <a:xfrm>
            <a:off x="5658238" y="1445912"/>
            <a:ext cx="2094725" cy="2094725"/>
          </a:xfrm>
          <a:prstGeom prst="rect">
            <a:avLst/>
          </a:prstGeom>
          <a:noFill/>
          <a:ln>
            <a:noFill/>
          </a:ln>
        </p:spPr>
      </p:pic>
      <p:pic>
        <p:nvPicPr>
          <p:cNvPr id="479" name="Google Shape;479;p45"/>
          <p:cNvPicPr preferRelativeResize="0"/>
          <p:nvPr/>
        </p:nvPicPr>
        <p:blipFill>
          <a:blip r:embed="rId4">
            <a:alphaModFix/>
          </a:blip>
          <a:stretch>
            <a:fillRect/>
          </a:stretch>
        </p:blipFill>
        <p:spPr>
          <a:xfrm>
            <a:off x="1743350" y="1364163"/>
            <a:ext cx="2178600" cy="2258225"/>
          </a:xfrm>
          <a:prstGeom prst="rect">
            <a:avLst/>
          </a:prstGeom>
          <a:noFill/>
          <a:ln>
            <a:noFill/>
          </a:ln>
        </p:spPr>
      </p:pic>
      <p:sp>
        <p:nvSpPr>
          <p:cNvPr id="480" name="Google Shape;480;p45"/>
          <p:cNvSpPr txBox="1"/>
          <p:nvPr>
            <p:ph idx="4294967295" type="ctrTitle"/>
          </p:nvPr>
        </p:nvSpPr>
        <p:spPr>
          <a:xfrm>
            <a:off x="1676760" y="3417900"/>
            <a:ext cx="2311800" cy="59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Overlapped topics</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46"/>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486" name="Google Shape;486;p46"/>
          <p:cNvPicPr preferRelativeResize="0"/>
          <p:nvPr/>
        </p:nvPicPr>
        <p:blipFill rotWithShape="1">
          <a:blip r:embed="rId4">
            <a:alphaModFix/>
          </a:blip>
          <a:srcRect b="35687" l="0" r="0" t="0"/>
          <a:stretch/>
        </p:blipFill>
        <p:spPr>
          <a:xfrm>
            <a:off x="0" y="-662775"/>
            <a:ext cx="9144003" cy="3919676"/>
          </a:xfrm>
          <a:prstGeom prst="rect">
            <a:avLst/>
          </a:prstGeom>
          <a:noFill/>
          <a:ln>
            <a:noFill/>
          </a:ln>
        </p:spPr>
      </p:pic>
      <p:sp>
        <p:nvSpPr>
          <p:cNvPr id="487" name="Google Shape;487;p46"/>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6"/>
          <p:cNvSpPr txBox="1"/>
          <p:nvPr>
            <p:ph type="ctrTitle"/>
          </p:nvPr>
        </p:nvSpPr>
        <p:spPr>
          <a:xfrm>
            <a:off x="1977300" y="3990950"/>
            <a:ext cx="51894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TECHNICAL DETAILS - FRONT END</a:t>
            </a:r>
            <a:endParaRPr sz="2400"/>
          </a:p>
        </p:txBody>
      </p:sp>
      <p:sp>
        <p:nvSpPr>
          <p:cNvPr id="489" name="Google Shape;489;p46"/>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495" name="Google Shape;495;p4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96" name="Google Shape;496;p4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497" name="Google Shape;497;p47"/>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7"/>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USER FEEDBACK </a:t>
            </a:r>
            <a:r>
              <a:rPr lang="en" sz="1700">
                <a:solidFill>
                  <a:srgbClr val="FFFFFF"/>
                </a:solidFill>
              </a:rPr>
              <a:t>1</a:t>
            </a:r>
            <a:endParaRPr sz="1700">
              <a:solidFill>
                <a:srgbClr val="FFFFFF"/>
              </a:solidFill>
            </a:endParaRPr>
          </a:p>
        </p:txBody>
      </p:sp>
      <p:sp>
        <p:nvSpPr>
          <p:cNvPr id="499" name="Google Shape;499;p47"/>
          <p:cNvSpPr txBox="1"/>
          <p:nvPr>
            <p:ph idx="4294967295" type="ctrTitle"/>
          </p:nvPr>
        </p:nvSpPr>
        <p:spPr>
          <a:xfrm>
            <a:off x="2881050" y="586025"/>
            <a:ext cx="3381900" cy="52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Low Fidelity Dashboard Prototype</a:t>
            </a:r>
            <a:endParaRPr sz="1600"/>
          </a:p>
        </p:txBody>
      </p:sp>
      <p:pic>
        <p:nvPicPr>
          <p:cNvPr id="500" name="Google Shape;500;p47"/>
          <p:cNvPicPr preferRelativeResize="0"/>
          <p:nvPr/>
        </p:nvPicPr>
        <p:blipFill rotWithShape="1">
          <a:blip r:embed="rId3">
            <a:alphaModFix amt="77000"/>
          </a:blip>
          <a:srcRect b="13696" l="0" r="1922" t="10171"/>
          <a:stretch/>
        </p:blipFill>
        <p:spPr>
          <a:xfrm>
            <a:off x="1625900" y="1089550"/>
            <a:ext cx="6192399" cy="3601247"/>
          </a:xfrm>
          <a:prstGeom prst="rect">
            <a:avLst/>
          </a:prstGeom>
          <a:noFill/>
          <a:ln>
            <a:noFill/>
          </a:ln>
          <a:effectLst>
            <a:outerShdw blurRad="57150" rotWithShape="0" algn="bl" dir="5400000" dist="19050">
              <a:srgbClr val="000000">
                <a:alpha val="70000"/>
              </a:srgbClr>
            </a:outerShdw>
          </a:effectLst>
        </p:spPr>
      </p:pic>
      <p:sp>
        <p:nvSpPr>
          <p:cNvPr id="501" name="Google Shape;501;p47"/>
          <p:cNvSpPr txBox="1"/>
          <p:nvPr/>
        </p:nvSpPr>
        <p:spPr>
          <a:xfrm>
            <a:off x="1775900" y="1286500"/>
            <a:ext cx="2915100" cy="526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cxnSp>
        <p:nvCxnSpPr>
          <p:cNvPr id="502" name="Google Shape;502;p47"/>
          <p:cNvCxnSpPr>
            <a:stCxn id="501" idx="1"/>
            <a:endCxn id="503" idx="3"/>
          </p:cNvCxnSpPr>
          <p:nvPr/>
        </p:nvCxnSpPr>
        <p:spPr>
          <a:xfrm rot="10800000">
            <a:off x="1431200" y="1013950"/>
            <a:ext cx="344700" cy="535800"/>
          </a:xfrm>
          <a:prstGeom prst="straightConnector1">
            <a:avLst/>
          </a:prstGeom>
          <a:noFill/>
          <a:ln cap="flat" cmpd="sng" w="9525">
            <a:solidFill>
              <a:srgbClr val="FF0000"/>
            </a:solidFill>
            <a:prstDash val="solid"/>
            <a:round/>
            <a:headEnd len="med" w="med" type="none"/>
            <a:tailEnd len="med" w="med" type="none"/>
          </a:ln>
        </p:spPr>
      </p:cxnSp>
      <p:sp>
        <p:nvSpPr>
          <p:cNvPr id="503" name="Google Shape;503;p47"/>
          <p:cNvSpPr txBox="1"/>
          <p:nvPr/>
        </p:nvSpPr>
        <p:spPr>
          <a:xfrm>
            <a:off x="57450" y="632225"/>
            <a:ext cx="1373700" cy="76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#1:</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Include filter for date</a:t>
            </a:r>
            <a:endParaRPr sz="1200">
              <a:latin typeface="Lato Light"/>
              <a:ea typeface="Lato Light"/>
              <a:cs typeface="Lato Light"/>
              <a:sym typeface="Lato Light"/>
            </a:endParaRPr>
          </a:p>
        </p:txBody>
      </p:sp>
      <p:sp>
        <p:nvSpPr>
          <p:cNvPr id="504" name="Google Shape;504;p47"/>
          <p:cNvSpPr txBox="1"/>
          <p:nvPr/>
        </p:nvSpPr>
        <p:spPr>
          <a:xfrm>
            <a:off x="57450" y="1825200"/>
            <a:ext cx="1373700" cy="1493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#2</a:t>
            </a:r>
            <a:r>
              <a:rPr b="1" lang="en" sz="1200">
                <a:latin typeface="Lato"/>
                <a:ea typeface="Lato"/>
                <a:cs typeface="Lato"/>
                <a:sym typeface="Lato"/>
              </a:rPr>
              <a:t>: </a:t>
            </a:r>
            <a:r>
              <a:rPr lang="en" sz="1200">
                <a:latin typeface="Lato Light"/>
                <a:ea typeface="Lato Light"/>
                <a:cs typeface="Lato Light"/>
                <a:sym typeface="Lato Light"/>
              </a:rPr>
              <a:t>Include for KPIs/business metrics (e.g. response rate,ratings)</a:t>
            </a:r>
            <a:endParaRPr sz="1200">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8"/>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510" name="Google Shape;510;p48"/>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11" name="Google Shape;511;p48"/>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12" name="Google Shape;512;p48"/>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8"/>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USER FEEDBACK 1</a:t>
            </a:r>
            <a:endParaRPr sz="1700">
              <a:solidFill>
                <a:srgbClr val="FFFFFF"/>
              </a:solidFill>
            </a:endParaRPr>
          </a:p>
        </p:txBody>
      </p:sp>
      <p:sp>
        <p:nvSpPr>
          <p:cNvPr id="514" name="Google Shape;514;p48"/>
          <p:cNvSpPr txBox="1"/>
          <p:nvPr>
            <p:ph idx="4294967295" type="ctrTitle"/>
          </p:nvPr>
        </p:nvSpPr>
        <p:spPr>
          <a:xfrm>
            <a:off x="2881050" y="586025"/>
            <a:ext cx="3381900" cy="52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Low Fidelity Dashboard Prototype</a:t>
            </a:r>
            <a:endParaRPr sz="1600"/>
          </a:p>
        </p:txBody>
      </p:sp>
      <p:pic>
        <p:nvPicPr>
          <p:cNvPr id="515" name="Google Shape;515;p48"/>
          <p:cNvPicPr preferRelativeResize="0"/>
          <p:nvPr/>
        </p:nvPicPr>
        <p:blipFill rotWithShape="1">
          <a:blip r:embed="rId3">
            <a:alphaModFix/>
          </a:blip>
          <a:srcRect b="8655" l="6462" r="13944" t="4531"/>
          <a:stretch/>
        </p:blipFill>
        <p:spPr>
          <a:xfrm>
            <a:off x="1883850" y="1036325"/>
            <a:ext cx="5215950" cy="3654475"/>
          </a:xfrm>
          <a:prstGeom prst="rect">
            <a:avLst/>
          </a:prstGeom>
          <a:noFill/>
          <a:ln>
            <a:noFill/>
          </a:ln>
          <a:effectLst>
            <a:outerShdw blurRad="57150" rotWithShape="0" algn="bl" dir="5400000" dist="19050">
              <a:srgbClr val="000000">
                <a:alpha val="50000"/>
              </a:srgbClr>
            </a:outerShdw>
          </a:effectLst>
        </p:spPr>
      </p:pic>
      <p:sp>
        <p:nvSpPr>
          <p:cNvPr id="516" name="Google Shape;516;p48"/>
          <p:cNvSpPr txBox="1"/>
          <p:nvPr/>
        </p:nvSpPr>
        <p:spPr>
          <a:xfrm>
            <a:off x="2013350" y="2716000"/>
            <a:ext cx="1862700" cy="1974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cxnSp>
        <p:nvCxnSpPr>
          <p:cNvPr id="517" name="Google Shape;517;p48"/>
          <p:cNvCxnSpPr>
            <a:stCxn id="516" idx="1"/>
            <a:endCxn id="518" idx="3"/>
          </p:cNvCxnSpPr>
          <p:nvPr/>
        </p:nvCxnSpPr>
        <p:spPr>
          <a:xfrm rot="10800000">
            <a:off x="1525250" y="2525350"/>
            <a:ext cx="488100" cy="1178100"/>
          </a:xfrm>
          <a:prstGeom prst="straightConnector1">
            <a:avLst/>
          </a:prstGeom>
          <a:noFill/>
          <a:ln cap="flat" cmpd="sng" w="9525">
            <a:solidFill>
              <a:srgbClr val="FF0000"/>
            </a:solidFill>
            <a:prstDash val="solid"/>
            <a:round/>
            <a:headEnd len="med" w="med" type="none"/>
            <a:tailEnd len="med" w="med" type="none"/>
          </a:ln>
        </p:spPr>
      </p:cxnSp>
      <p:sp>
        <p:nvSpPr>
          <p:cNvPr id="518" name="Google Shape;518;p48"/>
          <p:cNvSpPr txBox="1"/>
          <p:nvPr/>
        </p:nvSpPr>
        <p:spPr>
          <a:xfrm>
            <a:off x="151650" y="1952800"/>
            <a:ext cx="1373700" cy="114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#3</a:t>
            </a:r>
            <a:r>
              <a:rPr b="1" lang="en" sz="1200">
                <a:latin typeface="Lato"/>
                <a:ea typeface="Lato"/>
                <a:cs typeface="Lato"/>
                <a:sym typeface="Lato"/>
              </a:rPr>
              <a:t>:</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Identify correlation between ratings and sentiments</a:t>
            </a:r>
            <a:endParaRPr sz="1200">
              <a:latin typeface="Lato Light"/>
              <a:ea typeface="Lato Light"/>
              <a:cs typeface="Lato Light"/>
              <a:sym typeface="Lato Light"/>
            </a:endParaRPr>
          </a:p>
        </p:txBody>
      </p:sp>
      <p:sp>
        <p:nvSpPr>
          <p:cNvPr id="519" name="Google Shape;519;p48"/>
          <p:cNvSpPr txBox="1"/>
          <p:nvPr/>
        </p:nvSpPr>
        <p:spPr>
          <a:xfrm>
            <a:off x="4013075" y="1467850"/>
            <a:ext cx="2773500" cy="1401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cxnSp>
        <p:nvCxnSpPr>
          <p:cNvPr id="520" name="Google Shape;520;p48"/>
          <p:cNvCxnSpPr>
            <a:stCxn id="519" idx="3"/>
            <a:endCxn id="521" idx="1"/>
          </p:cNvCxnSpPr>
          <p:nvPr/>
        </p:nvCxnSpPr>
        <p:spPr>
          <a:xfrm flipH="1" rot="10800000">
            <a:off x="6786575" y="1625350"/>
            <a:ext cx="671700" cy="543000"/>
          </a:xfrm>
          <a:prstGeom prst="straightConnector1">
            <a:avLst/>
          </a:prstGeom>
          <a:noFill/>
          <a:ln cap="flat" cmpd="sng" w="9525">
            <a:solidFill>
              <a:srgbClr val="FF0000"/>
            </a:solidFill>
            <a:prstDash val="solid"/>
            <a:round/>
            <a:headEnd len="med" w="med" type="none"/>
            <a:tailEnd len="med" w="med" type="none"/>
          </a:ln>
        </p:spPr>
      </p:cxnSp>
      <p:sp>
        <p:nvSpPr>
          <p:cNvPr id="521" name="Google Shape;521;p48"/>
          <p:cNvSpPr txBox="1"/>
          <p:nvPr/>
        </p:nvSpPr>
        <p:spPr>
          <a:xfrm>
            <a:off x="7458300" y="1036325"/>
            <a:ext cx="1533900" cy="117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#4</a:t>
            </a:r>
            <a:r>
              <a:rPr b="1" lang="en" sz="1200">
                <a:latin typeface="Lato"/>
                <a:ea typeface="Lato"/>
                <a:cs typeface="Lato"/>
                <a:sym typeface="Lato"/>
              </a:rPr>
              <a:t>:</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Identify hourly spikes in review within the week</a:t>
            </a:r>
            <a:endParaRPr sz="1200">
              <a:latin typeface="Lato Light"/>
              <a:ea typeface="Lato Light"/>
              <a:cs typeface="Lato Light"/>
              <a:sym typeface="Lato Light"/>
            </a:endParaRPr>
          </a:p>
        </p:txBody>
      </p:sp>
      <p:sp>
        <p:nvSpPr>
          <p:cNvPr id="522" name="Google Shape;522;p48"/>
          <p:cNvSpPr txBox="1"/>
          <p:nvPr/>
        </p:nvSpPr>
        <p:spPr>
          <a:xfrm>
            <a:off x="4164875" y="3098300"/>
            <a:ext cx="2773500" cy="1401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cxnSp>
        <p:nvCxnSpPr>
          <p:cNvPr id="523" name="Google Shape;523;p48"/>
          <p:cNvCxnSpPr>
            <a:stCxn id="522" idx="3"/>
            <a:endCxn id="524" idx="1"/>
          </p:cNvCxnSpPr>
          <p:nvPr/>
        </p:nvCxnSpPr>
        <p:spPr>
          <a:xfrm flipH="1" rot="10800000">
            <a:off x="6938375" y="3646100"/>
            <a:ext cx="511500" cy="152700"/>
          </a:xfrm>
          <a:prstGeom prst="straightConnector1">
            <a:avLst/>
          </a:prstGeom>
          <a:noFill/>
          <a:ln cap="flat" cmpd="sng" w="9525">
            <a:solidFill>
              <a:srgbClr val="FF0000"/>
            </a:solidFill>
            <a:prstDash val="solid"/>
            <a:round/>
            <a:headEnd len="med" w="med" type="none"/>
            <a:tailEnd len="med" w="med" type="none"/>
          </a:ln>
        </p:spPr>
      </p:cxnSp>
      <p:sp>
        <p:nvSpPr>
          <p:cNvPr id="524" name="Google Shape;524;p48"/>
          <p:cNvSpPr txBox="1"/>
          <p:nvPr/>
        </p:nvSpPr>
        <p:spPr>
          <a:xfrm>
            <a:off x="7449900" y="2945475"/>
            <a:ext cx="1533900" cy="1401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#5</a:t>
            </a:r>
            <a:r>
              <a:rPr b="1" lang="en" sz="1200">
                <a:latin typeface="Lato"/>
                <a:ea typeface="Lato"/>
                <a:cs typeface="Lato"/>
                <a:sym typeface="Lato"/>
              </a:rPr>
              <a:t>:</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Funnel approach to determine proportion of orders reviewed, and response rate</a:t>
            </a:r>
            <a:endParaRPr sz="1200">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9"/>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530" name="Google Shape;530;p4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31" name="Google Shape;531;p4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32" name="Google Shape;532;p49"/>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9"/>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800">
                <a:solidFill>
                  <a:srgbClr val="FFFFFF"/>
                </a:solidFill>
              </a:rPr>
              <a:t>USER FEEDBACK 1</a:t>
            </a:r>
            <a:endParaRPr sz="1800">
              <a:solidFill>
                <a:srgbClr val="FFFFFF"/>
              </a:solidFill>
            </a:endParaRPr>
          </a:p>
        </p:txBody>
      </p:sp>
      <p:graphicFrame>
        <p:nvGraphicFramePr>
          <p:cNvPr id="534" name="Google Shape;534;p49"/>
          <p:cNvGraphicFramePr/>
          <p:nvPr/>
        </p:nvGraphicFramePr>
        <p:xfrm>
          <a:off x="275500" y="791050"/>
          <a:ext cx="3000000" cy="3000000"/>
        </p:xfrm>
        <a:graphic>
          <a:graphicData uri="http://schemas.openxmlformats.org/drawingml/2006/table">
            <a:tbl>
              <a:tblPr>
                <a:noFill/>
                <a:tableStyleId>{F742AF7D-386B-4B97-9D85-42B304508912}</a:tableStyleId>
              </a:tblPr>
              <a:tblGrid>
                <a:gridCol w="913250"/>
                <a:gridCol w="4301075"/>
                <a:gridCol w="3378650"/>
              </a:tblGrid>
              <a:tr h="447750">
                <a:tc>
                  <a:txBody>
                    <a:bodyPr/>
                    <a:lstStyle/>
                    <a:p>
                      <a:pPr indent="0" lvl="0" marL="0" rtl="0" algn="l">
                        <a:lnSpc>
                          <a:spcPct val="100000"/>
                        </a:lnSpc>
                        <a:spcBef>
                          <a:spcPts val="0"/>
                        </a:spcBef>
                        <a:spcAft>
                          <a:spcPts val="0"/>
                        </a:spcAft>
                        <a:buNone/>
                      </a:pPr>
                      <a:r>
                        <a:rPr b="1" lang="en" sz="1500"/>
                        <a:t>UF</a:t>
                      </a:r>
                      <a:endParaRPr b="1" sz="1500"/>
                    </a:p>
                    <a:p>
                      <a:pPr indent="0" lvl="0" marL="0" rtl="0" algn="l">
                        <a:lnSpc>
                          <a:spcPct val="100000"/>
                        </a:lnSpc>
                        <a:spcBef>
                          <a:spcPts val="0"/>
                        </a:spcBef>
                        <a:spcAft>
                          <a:spcPts val="0"/>
                        </a:spcAft>
                        <a:buNone/>
                      </a:pPr>
                      <a:r>
                        <a:rPr b="1" lang="en" sz="1500"/>
                        <a:t>Round</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500"/>
                        <a:t>Feedback/Changes</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500"/>
                        <a:t>Completion</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r>
              <a:tr h="407575">
                <a:tc rowSpan="5">
                  <a:txBody>
                    <a:bodyPr/>
                    <a:lstStyle/>
                    <a:p>
                      <a:pPr indent="0" lvl="0" marL="0" rtl="0" algn="l">
                        <a:lnSpc>
                          <a:spcPct val="100000"/>
                        </a:lnSpc>
                        <a:spcBef>
                          <a:spcPts val="0"/>
                        </a:spcBef>
                        <a:spcAft>
                          <a:spcPts val="0"/>
                        </a:spcAft>
                        <a:buNone/>
                      </a:pPr>
                      <a:r>
                        <a:rPr lang="en" sz="1500"/>
                        <a:t>1</a:t>
                      </a:r>
                      <a:endParaRPr sz="1500"/>
                    </a:p>
                    <a:p>
                      <a:pPr indent="0" lvl="0" marL="0" rtl="0" algn="l">
                        <a:lnSpc>
                          <a:spcPct val="100000"/>
                        </a:lnSpc>
                        <a:spcBef>
                          <a:spcPts val="0"/>
                        </a:spcBef>
                        <a:spcAft>
                          <a:spcPts val="0"/>
                        </a:spcAft>
                        <a:buNone/>
                      </a:pPr>
                      <a:r>
                        <a:rPr lang="en" sz="1500"/>
                        <a:t> </a:t>
                      </a:r>
                      <a:endParaRPr sz="1500"/>
                    </a:p>
                    <a:p>
                      <a:pPr indent="0" lvl="0" marL="0" rtl="0" algn="l">
                        <a:lnSpc>
                          <a:spcPct val="100000"/>
                        </a:lnSpc>
                        <a:spcBef>
                          <a:spcPts val="0"/>
                        </a:spcBef>
                        <a:spcAft>
                          <a:spcPts val="0"/>
                        </a:spcAft>
                        <a:buNone/>
                      </a:pPr>
                      <a:r>
                        <a:rPr lang="en" sz="1500"/>
                        <a:t> </a:t>
                      </a:r>
                      <a:endParaRPr sz="1500"/>
                    </a:p>
                    <a:p>
                      <a:pPr indent="0" lvl="0" marL="0" rtl="0" algn="l">
                        <a:lnSpc>
                          <a:spcPct val="100000"/>
                        </a:lnSpc>
                        <a:spcBef>
                          <a:spcPts val="0"/>
                        </a:spcBef>
                        <a:spcAft>
                          <a:spcPts val="0"/>
                        </a:spcAft>
                        <a:buNone/>
                      </a:pPr>
                      <a:r>
                        <a:rPr lang="en" sz="1500"/>
                        <a:t> </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Include filter for date (by month/year)</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552450">
                <a:tc vMerge="1"/>
                <a:tc>
                  <a:txBody>
                    <a:bodyPr/>
                    <a:lstStyle/>
                    <a:p>
                      <a:pPr indent="0" lvl="0" marL="0" rtl="0" algn="l">
                        <a:lnSpc>
                          <a:spcPct val="100000"/>
                        </a:lnSpc>
                        <a:spcBef>
                          <a:spcPts val="0"/>
                        </a:spcBef>
                        <a:spcAft>
                          <a:spcPts val="0"/>
                        </a:spcAft>
                        <a:buNone/>
                      </a:pPr>
                      <a:r>
                        <a:rPr lang="en" sz="1500"/>
                        <a:t>Consider more business metrics on dashboard (e.g. response rate)</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 (added </a:t>
                      </a:r>
                      <a:r>
                        <a:rPr lang="en" sz="1500"/>
                        <a:t>percentage </a:t>
                      </a:r>
                      <a:r>
                        <a:rPr lang="en" sz="1500"/>
                        <a:t>change in reviews, response rate, </a:t>
                      </a:r>
                      <a:r>
                        <a:rPr lang="en" sz="1500"/>
                        <a:t>average </a:t>
                      </a:r>
                      <a:r>
                        <a:rPr lang="en" sz="1500"/>
                        <a:t>ratings)</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552450">
                <a:tc vMerge="1"/>
                <a:tc>
                  <a:txBody>
                    <a:bodyPr/>
                    <a:lstStyle/>
                    <a:p>
                      <a:pPr indent="0" lvl="0" marL="0" rtl="0" algn="l">
                        <a:lnSpc>
                          <a:spcPct val="100000"/>
                        </a:lnSpc>
                        <a:spcBef>
                          <a:spcPts val="0"/>
                        </a:spcBef>
                        <a:spcAft>
                          <a:spcPts val="0"/>
                        </a:spcAft>
                        <a:buNone/>
                      </a:pPr>
                      <a:r>
                        <a:rPr lang="en" sz="1500"/>
                        <a:t>Include graph to identify correlation between ratings and sentiments</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lang="en" sz="1500"/>
                        <a:t>Identify hourly spikes in reviews within the week</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 (not applicable for data on Lazada)</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552450">
                <a:tc vMerge="1"/>
                <a:tc>
                  <a:txBody>
                    <a:bodyPr/>
                    <a:lstStyle/>
                    <a:p>
                      <a:pPr indent="0" lvl="0" marL="0" rtl="0" algn="l">
                        <a:lnSpc>
                          <a:spcPct val="100000"/>
                        </a:lnSpc>
                        <a:spcBef>
                          <a:spcPts val="0"/>
                        </a:spcBef>
                        <a:spcAft>
                          <a:spcPts val="0"/>
                        </a:spcAft>
                        <a:buNone/>
                      </a:pPr>
                      <a:r>
                        <a:rPr lang="en" sz="1500"/>
                        <a:t>Include a funnel to show proportion of reviews vs. responses</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0"/>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540" name="Google Shape;540;p5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41" name="Google Shape;541;p5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42" name="Google Shape;542;p50"/>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0"/>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USER FEEDBACK 2</a:t>
            </a:r>
            <a:endParaRPr sz="1700">
              <a:solidFill>
                <a:srgbClr val="FFFFFF"/>
              </a:solidFill>
            </a:endParaRPr>
          </a:p>
        </p:txBody>
      </p:sp>
      <p:pic>
        <p:nvPicPr>
          <p:cNvPr id="544" name="Google Shape;544;p50"/>
          <p:cNvPicPr preferRelativeResize="0"/>
          <p:nvPr/>
        </p:nvPicPr>
        <p:blipFill>
          <a:blip r:embed="rId3">
            <a:alphaModFix/>
          </a:blip>
          <a:stretch>
            <a:fillRect/>
          </a:stretch>
        </p:blipFill>
        <p:spPr>
          <a:xfrm>
            <a:off x="1261125" y="1013625"/>
            <a:ext cx="6621761" cy="3677175"/>
          </a:xfrm>
          <a:prstGeom prst="rect">
            <a:avLst/>
          </a:prstGeom>
          <a:noFill/>
          <a:ln>
            <a:noFill/>
          </a:ln>
        </p:spPr>
      </p:pic>
      <p:sp>
        <p:nvSpPr>
          <p:cNvPr id="545" name="Google Shape;545;p50"/>
          <p:cNvSpPr txBox="1"/>
          <p:nvPr>
            <p:ph idx="4294967295" type="ctrTitle"/>
          </p:nvPr>
        </p:nvSpPr>
        <p:spPr>
          <a:xfrm>
            <a:off x="2142600" y="599650"/>
            <a:ext cx="4858800" cy="52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Power BI</a:t>
            </a:r>
            <a:r>
              <a:rPr lang="en" sz="1600"/>
              <a:t> Dashboard using Prototype data (Page 1)</a:t>
            </a:r>
            <a:endParaRPr sz="1600"/>
          </a:p>
        </p:txBody>
      </p:sp>
      <p:sp>
        <p:nvSpPr>
          <p:cNvPr id="546" name="Google Shape;546;p50"/>
          <p:cNvSpPr txBox="1"/>
          <p:nvPr/>
        </p:nvSpPr>
        <p:spPr>
          <a:xfrm>
            <a:off x="2646800" y="1023250"/>
            <a:ext cx="2415000" cy="526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cxnSp>
        <p:nvCxnSpPr>
          <p:cNvPr id="547" name="Google Shape;547;p50"/>
          <p:cNvCxnSpPr>
            <a:stCxn id="546" idx="1"/>
            <a:endCxn id="548" idx="3"/>
          </p:cNvCxnSpPr>
          <p:nvPr/>
        </p:nvCxnSpPr>
        <p:spPr>
          <a:xfrm rot="10800000">
            <a:off x="1775900" y="781000"/>
            <a:ext cx="870900" cy="505500"/>
          </a:xfrm>
          <a:prstGeom prst="straightConnector1">
            <a:avLst/>
          </a:prstGeom>
          <a:noFill/>
          <a:ln cap="flat" cmpd="sng" w="9525">
            <a:solidFill>
              <a:srgbClr val="FF0000"/>
            </a:solidFill>
            <a:prstDash val="solid"/>
            <a:round/>
            <a:headEnd len="med" w="med" type="none"/>
            <a:tailEnd len="med" w="med" type="none"/>
          </a:ln>
        </p:spPr>
      </p:cxnSp>
      <p:sp>
        <p:nvSpPr>
          <p:cNvPr id="548" name="Google Shape;548;p50"/>
          <p:cNvSpPr txBox="1"/>
          <p:nvPr/>
        </p:nvSpPr>
        <p:spPr>
          <a:xfrm>
            <a:off x="151650" y="435850"/>
            <a:ext cx="1624200" cy="690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#1:</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Display it by monthly percentage change</a:t>
            </a:r>
            <a:endParaRPr sz="1200">
              <a:latin typeface="Lato Light"/>
              <a:ea typeface="Lato Light"/>
              <a:cs typeface="Lato Light"/>
              <a:sym typeface="Lato Light"/>
            </a:endParaRPr>
          </a:p>
        </p:txBody>
      </p:sp>
      <p:sp>
        <p:nvSpPr>
          <p:cNvPr id="549" name="Google Shape;549;p50"/>
          <p:cNvSpPr txBox="1"/>
          <p:nvPr/>
        </p:nvSpPr>
        <p:spPr>
          <a:xfrm>
            <a:off x="6944400" y="1568975"/>
            <a:ext cx="938400" cy="3015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550" name="Google Shape;550;p50"/>
          <p:cNvSpPr txBox="1"/>
          <p:nvPr/>
        </p:nvSpPr>
        <p:spPr>
          <a:xfrm>
            <a:off x="7989425" y="784150"/>
            <a:ext cx="1089000" cy="854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#2</a:t>
            </a:r>
            <a:r>
              <a:rPr b="1" lang="en" sz="1200">
                <a:latin typeface="Lato"/>
                <a:ea typeface="Lato"/>
                <a:cs typeface="Lato"/>
                <a:sym typeface="Lato"/>
              </a:rPr>
              <a:t>:</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Shifted it to a horizontal filter bar</a:t>
            </a:r>
            <a:endParaRPr sz="1200">
              <a:latin typeface="Lato Light"/>
              <a:ea typeface="Lato Light"/>
              <a:cs typeface="Lato Light"/>
              <a:sym typeface="Lato Light"/>
            </a:endParaRPr>
          </a:p>
        </p:txBody>
      </p:sp>
      <p:cxnSp>
        <p:nvCxnSpPr>
          <p:cNvPr id="551" name="Google Shape;551;p50"/>
          <p:cNvCxnSpPr>
            <a:stCxn id="549" idx="3"/>
            <a:endCxn id="550" idx="2"/>
          </p:cNvCxnSpPr>
          <p:nvPr/>
        </p:nvCxnSpPr>
        <p:spPr>
          <a:xfrm flipH="1" rot="10800000">
            <a:off x="7882800" y="1638275"/>
            <a:ext cx="651000" cy="1438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1"/>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557" name="Google Shape;557;p5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58" name="Google Shape;558;p5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59" name="Google Shape;559;p51"/>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1"/>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000"/>
              <a:buNone/>
            </a:pPr>
            <a:r>
              <a:rPr lang="en" sz="1700">
                <a:solidFill>
                  <a:schemeClr val="lt1"/>
                </a:solidFill>
              </a:rPr>
              <a:t>USER FEEDBACK 2</a:t>
            </a:r>
            <a:endParaRPr sz="1700">
              <a:solidFill>
                <a:srgbClr val="FFFFFF"/>
              </a:solidFill>
            </a:endParaRPr>
          </a:p>
        </p:txBody>
      </p:sp>
      <p:sp>
        <p:nvSpPr>
          <p:cNvPr id="561" name="Google Shape;561;p51"/>
          <p:cNvSpPr txBox="1"/>
          <p:nvPr>
            <p:ph idx="4294967295" type="ctrTitle"/>
          </p:nvPr>
        </p:nvSpPr>
        <p:spPr>
          <a:xfrm>
            <a:off x="2142600" y="599650"/>
            <a:ext cx="4858800" cy="52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Power BI Dashboard using Prototype data (Page 2)</a:t>
            </a:r>
            <a:endParaRPr sz="1600"/>
          </a:p>
        </p:txBody>
      </p:sp>
      <p:pic>
        <p:nvPicPr>
          <p:cNvPr id="562" name="Google Shape;562;p51"/>
          <p:cNvPicPr preferRelativeResize="0"/>
          <p:nvPr/>
        </p:nvPicPr>
        <p:blipFill rotWithShape="1">
          <a:blip r:embed="rId3">
            <a:alphaModFix/>
          </a:blip>
          <a:srcRect b="0" l="0" r="1584" t="0"/>
          <a:stretch/>
        </p:blipFill>
        <p:spPr>
          <a:xfrm>
            <a:off x="1363763" y="1053250"/>
            <a:ext cx="6416475" cy="3637550"/>
          </a:xfrm>
          <a:prstGeom prst="rect">
            <a:avLst/>
          </a:prstGeom>
          <a:noFill/>
          <a:ln>
            <a:noFill/>
          </a:ln>
        </p:spPr>
      </p:pic>
      <p:sp>
        <p:nvSpPr>
          <p:cNvPr id="563" name="Google Shape;563;p51"/>
          <p:cNvSpPr txBox="1"/>
          <p:nvPr/>
        </p:nvSpPr>
        <p:spPr>
          <a:xfrm>
            <a:off x="1363775" y="1555300"/>
            <a:ext cx="5580000" cy="1592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564" name="Google Shape;564;p51"/>
          <p:cNvSpPr txBox="1"/>
          <p:nvPr/>
        </p:nvSpPr>
        <p:spPr>
          <a:xfrm>
            <a:off x="7874450" y="859450"/>
            <a:ext cx="1269600" cy="854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Feedback #3</a:t>
            </a:r>
            <a:r>
              <a:rPr b="1" lang="en" sz="1200">
                <a:latin typeface="Lato"/>
                <a:ea typeface="Lato"/>
                <a:cs typeface="Lato"/>
                <a:sym typeface="Lato"/>
              </a:rPr>
              <a:t>:</a:t>
            </a:r>
            <a:endParaRPr b="1" sz="1200">
              <a:latin typeface="Lato"/>
              <a:ea typeface="Lato"/>
              <a:cs typeface="Lato"/>
              <a:sym typeface="Lato"/>
            </a:endParaRPr>
          </a:p>
          <a:p>
            <a:pPr indent="0" lvl="0" marL="0" rtl="0" algn="l">
              <a:spcBef>
                <a:spcPts val="0"/>
              </a:spcBef>
              <a:spcAft>
                <a:spcPts val="0"/>
              </a:spcAft>
              <a:buNone/>
            </a:pPr>
            <a:r>
              <a:rPr lang="en" sz="1200">
                <a:latin typeface="Lato Light"/>
                <a:ea typeface="Lato Light"/>
                <a:cs typeface="Lato Light"/>
                <a:sym typeface="Lato Light"/>
              </a:rPr>
              <a:t>Remove word clouds</a:t>
            </a:r>
            <a:endParaRPr sz="1200">
              <a:latin typeface="Lato Light"/>
              <a:ea typeface="Lato Light"/>
              <a:cs typeface="Lato Light"/>
              <a:sym typeface="Lato Light"/>
            </a:endParaRPr>
          </a:p>
        </p:txBody>
      </p:sp>
      <p:cxnSp>
        <p:nvCxnSpPr>
          <p:cNvPr id="565" name="Google Shape;565;p51"/>
          <p:cNvCxnSpPr>
            <a:stCxn id="563" idx="3"/>
            <a:endCxn id="564" idx="2"/>
          </p:cNvCxnSpPr>
          <p:nvPr/>
        </p:nvCxnSpPr>
        <p:spPr>
          <a:xfrm flipH="1" rot="10800000">
            <a:off x="6943775" y="1713550"/>
            <a:ext cx="1565400" cy="637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5"/>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162" name="Google Shape;162;p25"/>
          <p:cNvPicPr preferRelativeResize="0"/>
          <p:nvPr/>
        </p:nvPicPr>
        <p:blipFill rotWithShape="1">
          <a:blip r:embed="rId4">
            <a:alphaModFix/>
          </a:blip>
          <a:srcRect b="21540" l="1265" r="627" t="25702"/>
          <a:stretch/>
        </p:blipFill>
        <p:spPr>
          <a:xfrm>
            <a:off x="0" y="0"/>
            <a:ext cx="9144000" cy="3256900"/>
          </a:xfrm>
          <a:prstGeom prst="rect">
            <a:avLst/>
          </a:prstGeom>
          <a:noFill/>
          <a:ln>
            <a:noFill/>
          </a:ln>
        </p:spPr>
      </p:pic>
      <p:sp>
        <p:nvSpPr>
          <p:cNvPr id="163" name="Google Shape;163;p25"/>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txBox="1"/>
          <p:nvPr>
            <p:ph type="ctrTitle"/>
          </p:nvPr>
        </p:nvSpPr>
        <p:spPr>
          <a:xfrm>
            <a:off x="2235750" y="3990950"/>
            <a:ext cx="46725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PROJECT MANAGEMENT</a:t>
            </a:r>
            <a:endParaRPr sz="2400"/>
          </a:p>
        </p:txBody>
      </p:sp>
      <p:sp>
        <p:nvSpPr>
          <p:cNvPr id="165" name="Google Shape;165;p25"/>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2"/>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b="1" lang="en" sz="1200">
                <a:solidFill>
                  <a:srgbClr val="FF9900"/>
                </a:solidFill>
                <a:latin typeface="Lato"/>
                <a:ea typeface="Lato"/>
                <a:cs typeface="Lato"/>
                <a:sym typeface="Lato"/>
              </a:rPr>
              <a:t>Technical Details </a:t>
            </a:r>
            <a:r>
              <a:rPr lang="en" sz="1200">
                <a:solidFill>
                  <a:srgbClr val="666666"/>
                </a:solidFill>
                <a:latin typeface="Lato"/>
                <a:ea typeface="Lato"/>
                <a:cs typeface="Lato"/>
                <a:sym typeface="Lato"/>
              </a:rPr>
              <a:t>                 Product Demo                Next Steps         </a:t>
            </a:r>
            <a:endParaRPr sz="1100">
              <a:solidFill>
                <a:schemeClr val="dk1"/>
              </a:solidFill>
              <a:latin typeface="Lato"/>
              <a:ea typeface="Lato"/>
              <a:cs typeface="Lato"/>
              <a:sym typeface="Lato"/>
            </a:endParaRPr>
          </a:p>
        </p:txBody>
      </p:sp>
      <p:sp>
        <p:nvSpPr>
          <p:cNvPr id="571" name="Google Shape;571;p5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72" name="Google Shape;572;p52"/>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73" name="Google Shape;573;p52"/>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74" name="Google Shape;574;p52"/>
          <p:cNvGraphicFramePr/>
          <p:nvPr/>
        </p:nvGraphicFramePr>
        <p:xfrm>
          <a:off x="275500" y="791050"/>
          <a:ext cx="3000000" cy="3000000"/>
        </p:xfrm>
        <a:graphic>
          <a:graphicData uri="http://schemas.openxmlformats.org/drawingml/2006/table">
            <a:tbl>
              <a:tblPr>
                <a:noFill/>
                <a:tableStyleId>{F742AF7D-386B-4B97-9D85-42B304508912}</a:tableStyleId>
              </a:tblPr>
              <a:tblGrid>
                <a:gridCol w="913250"/>
                <a:gridCol w="4301075"/>
                <a:gridCol w="3378650"/>
              </a:tblGrid>
              <a:tr h="447750">
                <a:tc>
                  <a:txBody>
                    <a:bodyPr/>
                    <a:lstStyle/>
                    <a:p>
                      <a:pPr indent="0" lvl="0" marL="0" rtl="0" algn="l">
                        <a:lnSpc>
                          <a:spcPct val="100000"/>
                        </a:lnSpc>
                        <a:spcBef>
                          <a:spcPts val="0"/>
                        </a:spcBef>
                        <a:spcAft>
                          <a:spcPts val="0"/>
                        </a:spcAft>
                        <a:buNone/>
                      </a:pPr>
                      <a:r>
                        <a:rPr b="1" lang="en" sz="1500"/>
                        <a:t>UF Round</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500"/>
                        <a:t>Feedback</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500"/>
                        <a:t>Completion</a:t>
                      </a:r>
                      <a:endParaRPr b="1" sz="1500"/>
                    </a:p>
                  </a:txBody>
                  <a:tcPr marT="95250" marB="95250" marR="95250" marL="95250" anchor="ctr">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solidFill>
                      <a:srgbClr val="B7B7B7"/>
                    </a:solidFill>
                  </a:tcPr>
                </a:tc>
              </a:tr>
              <a:tr h="600875">
                <a:tc rowSpan="3">
                  <a:txBody>
                    <a:bodyPr/>
                    <a:lstStyle/>
                    <a:p>
                      <a:pPr indent="0" lvl="0" marL="0" rtl="0" algn="l">
                        <a:lnSpc>
                          <a:spcPct val="100000"/>
                        </a:lnSpc>
                        <a:spcBef>
                          <a:spcPts val="0"/>
                        </a:spcBef>
                        <a:spcAft>
                          <a:spcPts val="0"/>
                        </a:spcAft>
                        <a:buNone/>
                      </a:pPr>
                      <a:r>
                        <a:rPr lang="en" sz="1500"/>
                        <a:t>2</a:t>
                      </a:r>
                      <a:endParaRPr sz="1500"/>
                    </a:p>
                    <a:p>
                      <a:pPr indent="0" lvl="0" marL="0" rtl="0" algn="l">
                        <a:lnSpc>
                          <a:spcPct val="100000"/>
                        </a:lnSpc>
                        <a:spcBef>
                          <a:spcPts val="0"/>
                        </a:spcBef>
                        <a:spcAft>
                          <a:spcPts val="0"/>
                        </a:spcAft>
                        <a:buNone/>
                      </a:pPr>
                      <a:r>
                        <a:rPr lang="en" sz="1500"/>
                        <a:t> </a:t>
                      </a:r>
                      <a:endParaRPr sz="1500"/>
                    </a:p>
                    <a:p>
                      <a:pPr indent="0" lvl="0" marL="0" rtl="0" algn="l">
                        <a:lnSpc>
                          <a:spcPct val="100000"/>
                        </a:lnSpc>
                        <a:spcBef>
                          <a:spcPts val="0"/>
                        </a:spcBef>
                        <a:spcAft>
                          <a:spcPts val="0"/>
                        </a:spcAft>
                        <a:buNone/>
                      </a:pPr>
                      <a:r>
                        <a:rPr lang="en" sz="1500"/>
                        <a:t> </a:t>
                      </a:r>
                      <a:endParaRPr sz="1500"/>
                    </a:p>
                    <a:p>
                      <a:pPr indent="0" lvl="0" marL="0" rtl="0" algn="l">
                        <a:lnSpc>
                          <a:spcPct val="100000"/>
                        </a:lnSpc>
                        <a:spcBef>
                          <a:spcPts val="0"/>
                        </a:spcBef>
                        <a:spcAft>
                          <a:spcPts val="0"/>
                        </a:spcAft>
                        <a:buNone/>
                      </a:pPr>
                      <a:r>
                        <a:rPr lang="en" sz="1500"/>
                        <a:t> </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dk1"/>
                          </a:solidFill>
                        </a:rPr>
                        <a:t>#1: </a:t>
                      </a:r>
                      <a:r>
                        <a:rPr lang="en" sz="1500">
                          <a:solidFill>
                            <a:schemeClr val="dk1"/>
                          </a:solidFill>
                        </a:rPr>
                        <a:t>Display monthly percentage change in positive/negative reviews</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552450">
                <a:tc vMerge="1"/>
                <a:tc>
                  <a:txBody>
                    <a:bodyPr/>
                    <a:lstStyle/>
                    <a:p>
                      <a:pPr indent="0" lvl="0" marL="0" rtl="0" algn="l">
                        <a:spcBef>
                          <a:spcPts val="0"/>
                        </a:spcBef>
                        <a:spcAft>
                          <a:spcPts val="0"/>
                        </a:spcAft>
                        <a:buNone/>
                      </a:pPr>
                      <a:r>
                        <a:rPr lang="en" sz="1500">
                          <a:solidFill>
                            <a:schemeClr val="dk1"/>
                          </a:solidFill>
                        </a:rPr>
                        <a:t>#2: </a:t>
                      </a:r>
                      <a:r>
                        <a:rPr lang="en" sz="1500">
                          <a:solidFill>
                            <a:schemeClr val="dk1"/>
                          </a:solidFill>
                        </a:rPr>
                        <a:t>Realign dashboard layout (change filters to horizontal layout)</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r h="552450">
                <a:tc vMerge="1"/>
                <a:tc>
                  <a:txBody>
                    <a:bodyPr/>
                    <a:lstStyle/>
                    <a:p>
                      <a:pPr indent="0" lvl="0" marL="0" rtl="0" algn="l">
                        <a:spcBef>
                          <a:spcPts val="0"/>
                        </a:spcBef>
                        <a:spcAft>
                          <a:spcPts val="0"/>
                        </a:spcAft>
                        <a:buNone/>
                      </a:pPr>
                      <a:r>
                        <a:rPr lang="en" sz="1500">
                          <a:solidFill>
                            <a:schemeClr val="dk1"/>
                          </a:solidFill>
                        </a:rPr>
                        <a:t>#3: </a:t>
                      </a:r>
                      <a:r>
                        <a:rPr lang="en" sz="1500">
                          <a:solidFill>
                            <a:schemeClr val="dk1"/>
                          </a:solidFill>
                        </a:rPr>
                        <a:t>Remove word clouds</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500"/>
                        <a:t>Completed</a:t>
                      </a:r>
                      <a:endParaRPr sz="1500"/>
                    </a:p>
                  </a:txBody>
                  <a:tcPr marT="95250" marB="95250" marR="95250" marL="95250">
                    <a:lnL cap="flat" cmpd="sng" w="12625">
                      <a:solidFill>
                        <a:srgbClr val="9E9E9E"/>
                      </a:solidFill>
                      <a:prstDash val="solid"/>
                      <a:round/>
                      <a:headEnd len="sm" w="sm" type="none"/>
                      <a:tailEnd len="sm" w="sm" type="none"/>
                    </a:lnL>
                    <a:lnR cap="flat" cmpd="sng" w="12625">
                      <a:solidFill>
                        <a:srgbClr val="9E9E9E"/>
                      </a:solidFill>
                      <a:prstDash val="solid"/>
                      <a:round/>
                      <a:headEnd len="sm" w="sm" type="none"/>
                      <a:tailEnd len="sm" w="sm" type="none"/>
                    </a:lnR>
                    <a:lnT cap="flat" cmpd="sng" w="12625">
                      <a:solidFill>
                        <a:srgbClr val="9E9E9E"/>
                      </a:solidFill>
                      <a:prstDash val="solid"/>
                      <a:round/>
                      <a:headEnd len="sm" w="sm" type="none"/>
                      <a:tailEnd len="sm" w="sm" type="none"/>
                    </a:lnT>
                    <a:lnB cap="flat" cmpd="sng" w="12625">
                      <a:solidFill>
                        <a:srgbClr val="9E9E9E"/>
                      </a:solidFill>
                      <a:prstDash val="solid"/>
                      <a:round/>
                      <a:headEnd len="sm" w="sm" type="none"/>
                      <a:tailEnd len="sm" w="sm" type="none"/>
                    </a:lnB>
                  </a:tcPr>
                </a:tc>
              </a:tr>
            </a:tbl>
          </a:graphicData>
        </a:graphic>
      </p:graphicFrame>
      <p:sp>
        <p:nvSpPr>
          <p:cNvPr id="575" name="Google Shape;575;p52"/>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000"/>
              <a:buNone/>
            </a:pPr>
            <a:r>
              <a:rPr lang="en" sz="1700">
                <a:solidFill>
                  <a:schemeClr val="lt1"/>
                </a:solidFill>
              </a:rPr>
              <a:t>USER FEEDBACK 2</a:t>
            </a:r>
            <a:endParaRPr sz="18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pic>
        <p:nvPicPr>
          <p:cNvPr id="580" name="Google Shape;580;p53"/>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581" name="Google Shape;581;p53"/>
          <p:cNvPicPr preferRelativeResize="0"/>
          <p:nvPr/>
        </p:nvPicPr>
        <p:blipFill rotWithShape="1">
          <a:blip r:embed="rId4">
            <a:alphaModFix/>
          </a:blip>
          <a:srcRect b="25166" l="0" r="0" t="-16616"/>
          <a:stretch/>
        </p:blipFill>
        <p:spPr>
          <a:xfrm>
            <a:off x="-44100" y="-2812700"/>
            <a:ext cx="9232199" cy="6069600"/>
          </a:xfrm>
          <a:prstGeom prst="rect">
            <a:avLst/>
          </a:prstGeom>
          <a:noFill/>
          <a:ln>
            <a:noFill/>
          </a:ln>
        </p:spPr>
      </p:pic>
      <p:sp>
        <p:nvSpPr>
          <p:cNvPr id="582" name="Google Shape;582;p53"/>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3"/>
          <p:cNvSpPr txBox="1"/>
          <p:nvPr>
            <p:ph type="ctrTitle"/>
          </p:nvPr>
        </p:nvSpPr>
        <p:spPr>
          <a:xfrm>
            <a:off x="1977300" y="3990950"/>
            <a:ext cx="51894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PRODUCT DEMO</a:t>
            </a:r>
            <a:endParaRPr sz="2400"/>
          </a:p>
        </p:txBody>
      </p:sp>
      <p:sp>
        <p:nvSpPr>
          <p:cNvPr id="584" name="Google Shape;584;p53"/>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id="589" name="Google Shape;589;p54"/>
          <p:cNvPicPr preferRelativeResize="0"/>
          <p:nvPr/>
        </p:nvPicPr>
        <p:blipFill rotWithShape="1">
          <a:blip r:embed="rId3">
            <a:alphaModFix/>
          </a:blip>
          <a:srcRect b="13865" l="13427" r="18027" t="18889"/>
          <a:stretch/>
        </p:blipFill>
        <p:spPr>
          <a:xfrm>
            <a:off x="2" y="-2"/>
            <a:ext cx="9144000" cy="50457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5"/>
          <p:cNvSpPr txBox="1"/>
          <p:nvPr/>
        </p:nvSpPr>
        <p:spPr>
          <a:xfrm>
            <a:off x="852150" y="1329525"/>
            <a:ext cx="7439700" cy="288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t/>
            </a:r>
            <a:endParaRPr sz="1800">
              <a:latin typeface="Lato Light"/>
              <a:ea typeface="Lato Light"/>
              <a:cs typeface="Lato Light"/>
              <a:sym typeface="Lato Light"/>
            </a:endParaRPr>
          </a:p>
          <a:p>
            <a:pPr indent="0" lvl="0" marL="0" rtl="0" algn="ctr">
              <a:spcBef>
                <a:spcPts val="0"/>
              </a:spcBef>
              <a:spcAft>
                <a:spcPts val="0"/>
              </a:spcAft>
              <a:buNone/>
            </a:pPr>
            <a:r>
              <a:rPr b="1" lang="en" sz="1800">
                <a:latin typeface="Lato"/>
                <a:ea typeface="Lato"/>
                <a:cs typeface="Lato"/>
                <a:sym typeface="Lato"/>
              </a:rPr>
              <a:t>Objectives:</a:t>
            </a:r>
            <a:endParaRPr b="1" sz="1800">
              <a:latin typeface="Lato"/>
              <a:ea typeface="Lato"/>
              <a:cs typeface="Lato"/>
              <a:sym typeface="Lato"/>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the changes in sentiments over the month. </a:t>
            </a:r>
            <a:endParaRPr sz="1800">
              <a:latin typeface="Lato Light"/>
              <a:ea typeface="Lato Light"/>
              <a:cs typeface="Lato Light"/>
              <a:sym typeface="Lato Light"/>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the response rate of L</a:t>
            </a:r>
            <a:r>
              <a:rPr lang="en" sz="1800">
                <a:latin typeface="Lato Light"/>
                <a:ea typeface="Lato Light"/>
                <a:cs typeface="Lato Light"/>
                <a:sym typeface="Lato Light"/>
              </a:rPr>
              <a:t>'oreal's</a:t>
            </a:r>
            <a:r>
              <a:rPr lang="en" sz="1800">
                <a:latin typeface="Lato Light"/>
                <a:ea typeface="Lato Light"/>
                <a:cs typeface="Lato Light"/>
                <a:sym typeface="Lato Light"/>
              </a:rPr>
              <a:t> customer service team, and determine if this meets the team KPI.</a:t>
            </a:r>
            <a:endParaRPr sz="1800">
              <a:latin typeface="Lato Light"/>
              <a:ea typeface="Lato Light"/>
              <a:cs typeface="Lato Light"/>
              <a:sym typeface="Lato Light"/>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the time period for better manpower allocation and targeted promotions.</a:t>
            </a:r>
            <a:endParaRPr sz="1800">
              <a:latin typeface="Lato Light"/>
              <a:ea typeface="Lato Light"/>
              <a:cs typeface="Lato Light"/>
              <a:sym typeface="Lato Light"/>
            </a:endParaRPr>
          </a:p>
        </p:txBody>
      </p:sp>
      <p:sp>
        <p:nvSpPr>
          <p:cNvPr id="595" name="Google Shape;595;p5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96" name="Google Shape;596;p55"/>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597" name="Google Shape;597;p55"/>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5"/>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DASHBOARD PAGE 1</a:t>
            </a:r>
            <a:endParaRPr sz="1700">
              <a:solidFill>
                <a:srgbClr val="FFFFFF"/>
              </a:solidFill>
            </a:endParaRPr>
          </a:p>
        </p:txBody>
      </p:sp>
      <p:sp>
        <p:nvSpPr>
          <p:cNvPr id="599" name="Google Shape;599;p55"/>
          <p:cNvSpPr/>
          <p:nvPr/>
        </p:nvSpPr>
        <p:spPr>
          <a:xfrm>
            <a:off x="852700" y="1329525"/>
            <a:ext cx="7439700" cy="646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Lato"/>
                <a:ea typeface="Lato"/>
                <a:cs typeface="Lato"/>
                <a:sym typeface="Lato"/>
              </a:rPr>
              <a:t>Page 1: KPI Dashboard</a:t>
            </a:r>
            <a:endParaRPr/>
          </a:p>
        </p:txBody>
      </p:sp>
      <p:sp>
        <p:nvSpPr>
          <p:cNvPr id="600" name="Google Shape;600;p55"/>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lang="en" sz="1200">
                <a:solidFill>
                  <a:schemeClr val="dk2"/>
                </a:solidFill>
                <a:latin typeface="Lato"/>
                <a:ea typeface="Lato"/>
                <a:cs typeface="Lato"/>
                <a:sym typeface="Lato"/>
              </a:rPr>
              <a:t>   </a:t>
            </a:r>
            <a:r>
              <a:rPr lang="en" sz="1200">
                <a:solidFill>
                  <a:schemeClr val="dk2"/>
                </a:solidFill>
                <a:latin typeface="Lato"/>
                <a:ea typeface="Lato"/>
                <a:cs typeface="Lato"/>
                <a:sym typeface="Lato"/>
              </a:rPr>
              <a:t> Technical Details   </a:t>
            </a:r>
            <a:r>
              <a:rPr lang="en" sz="1200">
                <a:solidFill>
                  <a:schemeClr val="dk2"/>
                </a:solidFill>
                <a:latin typeface="Lato"/>
                <a:ea typeface="Lato"/>
                <a:cs typeface="Lato"/>
                <a:sym typeface="Lato"/>
              </a:rPr>
              <a:t>       </a:t>
            </a:r>
            <a:r>
              <a:rPr lang="en" sz="1200">
                <a:solidFill>
                  <a:srgbClr val="666666"/>
                </a:solidFill>
                <a:latin typeface="Lato"/>
                <a:ea typeface="Lato"/>
                <a:cs typeface="Lato"/>
                <a:sym typeface="Lato"/>
              </a:rPr>
              <a:t>        </a:t>
            </a:r>
            <a:r>
              <a:rPr b="1" lang="en" sz="1200">
                <a:solidFill>
                  <a:schemeClr val="accent3"/>
                </a:solidFill>
                <a:latin typeface="Lato"/>
                <a:ea typeface="Lato"/>
                <a:cs typeface="Lato"/>
                <a:sym typeface="Lato"/>
              </a:rPr>
              <a:t>Product Demo</a:t>
            </a:r>
            <a:r>
              <a:rPr lang="en" sz="1200">
                <a:solidFill>
                  <a:schemeClr val="accent3"/>
                </a:solidFill>
                <a:latin typeface="Lato"/>
                <a:ea typeface="Lato"/>
                <a:cs typeface="Lato"/>
                <a:sym typeface="Lato"/>
              </a:rPr>
              <a:t>   </a:t>
            </a:r>
            <a:r>
              <a:rPr lang="en" sz="1200">
                <a:solidFill>
                  <a:srgbClr val="666666"/>
                </a:solidFill>
                <a:latin typeface="Lato"/>
                <a:ea typeface="Lato"/>
                <a:cs typeface="Lato"/>
                <a:sym typeface="Lato"/>
              </a:rPr>
              <a:t>             Next Steps         </a:t>
            </a:r>
            <a:endParaRPr sz="1100">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56"/>
          <p:cNvPicPr preferRelativeResize="0"/>
          <p:nvPr/>
        </p:nvPicPr>
        <p:blipFill>
          <a:blip r:embed="rId3">
            <a:alphaModFix/>
          </a:blip>
          <a:stretch>
            <a:fillRect/>
          </a:stretch>
        </p:blipFill>
        <p:spPr>
          <a:xfrm>
            <a:off x="76200" y="112899"/>
            <a:ext cx="8991600" cy="4917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7"/>
          <p:cNvSpPr txBox="1"/>
          <p:nvPr/>
        </p:nvSpPr>
        <p:spPr>
          <a:xfrm>
            <a:off x="852150" y="1336200"/>
            <a:ext cx="7439700" cy="247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t/>
            </a:r>
            <a:endParaRPr sz="1800">
              <a:latin typeface="Lato Light"/>
              <a:ea typeface="Lato Light"/>
              <a:cs typeface="Lato Light"/>
              <a:sym typeface="Lato Light"/>
            </a:endParaRPr>
          </a:p>
          <a:p>
            <a:pPr indent="0" lvl="0" marL="0" rtl="0" algn="ctr">
              <a:spcBef>
                <a:spcPts val="0"/>
              </a:spcBef>
              <a:spcAft>
                <a:spcPts val="0"/>
              </a:spcAft>
              <a:buNone/>
            </a:pPr>
            <a:r>
              <a:rPr b="1" lang="en" sz="1800">
                <a:latin typeface="Lato"/>
                <a:ea typeface="Lato"/>
                <a:cs typeface="Lato"/>
                <a:sym typeface="Lato"/>
              </a:rPr>
              <a:t>Objectives:</a:t>
            </a:r>
            <a:endParaRPr b="1" sz="1800">
              <a:latin typeface="Lato"/>
              <a:ea typeface="Lato"/>
              <a:cs typeface="Lato"/>
              <a:sym typeface="Lato"/>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what factors affect the customer satisfaction level. </a:t>
            </a:r>
            <a:endParaRPr sz="1800">
              <a:latin typeface="Lato Light"/>
              <a:ea typeface="Lato Light"/>
              <a:cs typeface="Lato Light"/>
              <a:sym typeface="Lato Light"/>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the distribution of ratings relative to the sentiments.</a:t>
            </a:r>
            <a:endParaRPr sz="1800">
              <a:latin typeface="Lato Light"/>
              <a:ea typeface="Lato Light"/>
              <a:cs typeface="Lato Light"/>
              <a:sym typeface="Lato Light"/>
            </a:endParaRPr>
          </a:p>
          <a:p>
            <a:pPr indent="-342900" lvl="0" marL="457200" rtl="0" algn="ctr">
              <a:spcBef>
                <a:spcPts val="0"/>
              </a:spcBef>
              <a:spcAft>
                <a:spcPts val="0"/>
              </a:spcAft>
              <a:buSzPts val="1800"/>
              <a:buFont typeface="Lato Light"/>
              <a:buAutoNum type="arabicPeriod"/>
            </a:pPr>
            <a:r>
              <a:rPr lang="en" sz="1800">
                <a:latin typeface="Lato Light"/>
                <a:ea typeface="Lato Light"/>
                <a:cs typeface="Lato Light"/>
                <a:sym typeface="Lato Light"/>
              </a:rPr>
              <a:t>Identify the top reviewed products.</a:t>
            </a:r>
            <a:endParaRPr sz="1800">
              <a:latin typeface="Lato Light"/>
              <a:ea typeface="Lato Light"/>
              <a:cs typeface="Lato Light"/>
              <a:sym typeface="Lato Light"/>
            </a:endParaRPr>
          </a:p>
          <a:p>
            <a:pPr indent="0" lvl="0" marL="457200" rtl="0" algn="l">
              <a:spcBef>
                <a:spcPts val="0"/>
              </a:spcBef>
              <a:spcAft>
                <a:spcPts val="0"/>
              </a:spcAft>
              <a:buNone/>
            </a:pPr>
            <a:r>
              <a:t/>
            </a:r>
            <a:endParaRPr sz="1800">
              <a:latin typeface="Lato Light"/>
              <a:ea typeface="Lato Light"/>
              <a:cs typeface="Lato Light"/>
              <a:sym typeface="Lato Light"/>
            </a:endParaRPr>
          </a:p>
        </p:txBody>
      </p:sp>
      <p:sp>
        <p:nvSpPr>
          <p:cNvPr id="611" name="Google Shape;611;p5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612" name="Google Shape;612;p5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613" name="Google Shape;613;p57"/>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7"/>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DASHBOARD PAGE 2</a:t>
            </a:r>
            <a:endParaRPr sz="1700">
              <a:solidFill>
                <a:srgbClr val="FFFFFF"/>
              </a:solidFill>
            </a:endParaRPr>
          </a:p>
        </p:txBody>
      </p:sp>
      <p:sp>
        <p:nvSpPr>
          <p:cNvPr id="615" name="Google Shape;615;p57"/>
          <p:cNvSpPr/>
          <p:nvPr/>
        </p:nvSpPr>
        <p:spPr>
          <a:xfrm>
            <a:off x="852700" y="1329525"/>
            <a:ext cx="7439700" cy="646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Lato"/>
                <a:ea typeface="Lato"/>
                <a:cs typeface="Lato"/>
                <a:sym typeface="Lato"/>
              </a:rPr>
              <a:t>Page 2: Review &amp; Product Analysis</a:t>
            </a:r>
            <a:endParaRPr/>
          </a:p>
        </p:txBody>
      </p:sp>
      <p:sp>
        <p:nvSpPr>
          <p:cNvPr id="616" name="Google Shape;616;p57"/>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               </a:t>
            </a:r>
            <a:r>
              <a:rPr lang="en" sz="1200">
                <a:solidFill>
                  <a:schemeClr val="dk2"/>
                </a:solidFill>
                <a:latin typeface="Lato"/>
                <a:ea typeface="Lato"/>
                <a:cs typeface="Lato"/>
                <a:sym typeface="Lato"/>
              </a:rPr>
              <a:t>    Technical Details          </a:t>
            </a:r>
            <a:r>
              <a:rPr lang="en" sz="1200">
                <a:solidFill>
                  <a:srgbClr val="666666"/>
                </a:solidFill>
                <a:latin typeface="Lato"/>
                <a:ea typeface="Lato"/>
                <a:cs typeface="Lato"/>
                <a:sym typeface="Lato"/>
              </a:rPr>
              <a:t>        </a:t>
            </a:r>
            <a:r>
              <a:rPr b="1" lang="en" sz="1200">
                <a:solidFill>
                  <a:schemeClr val="accent3"/>
                </a:solidFill>
                <a:latin typeface="Lato"/>
                <a:ea typeface="Lato"/>
                <a:cs typeface="Lato"/>
                <a:sym typeface="Lato"/>
              </a:rPr>
              <a:t>Product Demo</a:t>
            </a:r>
            <a:r>
              <a:rPr lang="en" sz="1200">
                <a:solidFill>
                  <a:schemeClr val="accent3"/>
                </a:solidFill>
                <a:latin typeface="Lato"/>
                <a:ea typeface="Lato"/>
                <a:cs typeface="Lato"/>
                <a:sym typeface="Lato"/>
              </a:rPr>
              <a:t>   </a:t>
            </a:r>
            <a:r>
              <a:rPr lang="en" sz="1200">
                <a:solidFill>
                  <a:srgbClr val="666666"/>
                </a:solidFill>
                <a:latin typeface="Lato"/>
                <a:ea typeface="Lato"/>
                <a:cs typeface="Lato"/>
                <a:sym typeface="Lato"/>
              </a:rPr>
              <a:t>             Next Steps         </a:t>
            </a:r>
            <a:endParaRPr sz="1100">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Google Shape;621;p58"/>
          <p:cNvPicPr preferRelativeResize="0"/>
          <p:nvPr/>
        </p:nvPicPr>
        <p:blipFill rotWithShape="1">
          <a:blip r:embed="rId3">
            <a:alphaModFix/>
          </a:blip>
          <a:srcRect b="41670" l="0" r="0" t="4967"/>
          <a:stretch/>
        </p:blipFill>
        <p:spPr>
          <a:xfrm>
            <a:off x="0" y="0"/>
            <a:ext cx="9144006" cy="3256895"/>
          </a:xfrm>
          <a:prstGeom prst="rect">
            <a:avLst/>
          </a:prstGeom>
          <a:noFill/>
          <a:ln>
            <a:noFill/>
          </a:ln>
        </p:spPr>
      </p:pic>
      <p:pic>
        <p:nvPicPr>
          <p:cNvPr id="622" name="Google Shape;622;p58"/>
          <p:cNvPicPr preferRelativeResize="0"/>
          <p:nvPr/>
        </p:nvPicPr>
        <p:blipFill rotWithShape="1">
          <a:blip r:embed="rId4">
            <a:alphaModFix/>
          </a:blip>
          <a:srcRect b="26729" l="0" r="0" t="0"/>
          <a:stretch/>
        </p:blipFill>
        <p:spPr>
          <a:xfrm>
            <a:off x="0" y="-1208775"/>
            <a:ext cx="9144003" cy="4465676"/>
          </a:xfrm>
          <a:prstGeom prst="rect">
            <a:avLst/>
          </a:prstGeom>
          <a:noFill/>
          <a:ln>
            <a:noFill/>
          </a:ln>
        </p:spPr>
      </p:pic>
      <p:pic>
        <p:nvPicPr>
          <p:cNvPr id="623" name="Google Shape;623;p58"/>
          <p:cNvPicPr preferRelativeResize="0"/>
          <p:nvPr/>
        </p:nvPicPr>
        <p:blipFill rotWithShape="1">
          <a:blip r:embed="rId5">
            <a:alphaModFix/>
          </a:blip>
          <a:srcRect b="22348" l="0" r="0" t="28814"/>
          <a:stretch/>
        </p:blipFill>
        <p:spPr>
          <a:xfrm>
            <a:off x="0" y="-1208775"/>
            <a:ext cx="9144000" cy="4465675"/>
          </a:xfrm>
          <a:prstGeom prst="rect">
            <a:avLst/>
          </a:prstGeom>
          <a:noFill/>
          <a:ln>
            <a:noFill/>
          </a:ln>
        </p:spPr>
      </p:pic>
      <p:sp>
        <p:nvSpPr>
          <p:cNvPr id="624" name="Google Shape;624;p58"/>
          <p:cNvSpPr/>
          <p:nvPr/>
        </p:nvSpPr>
        <p:spPr>
          <a:xfrm>
            <a:off x="4168650" y="2887350"/>
            <a:ext cx="806700" cy="806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8"/>
          <p:cNvSpPr txBox="1"/>
          <p:nvPr>
            <p:ph type="ctrTitle"/>
          </p:nvPr>
        </p:nvSpPr>
        <p:spPr>
          <a:xfrm>
            <a:off x="1977300" y="3990950"/>
            <a:ext cx="51894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2400"/>
              <a:t>NEXT STEPS</a:t>
            </a:r>
            <a:endParaRPr sz="2400"/>
          </a:p>
        </p:txBody>
      </p:sp>
      <p:sp>
        <p:nvSpPr>
          <p:cNvPr id="626" name="Google Shape;626;p58"/>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5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632" name="Google Shape;632;p5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633" name="Google Shape;633;p59"/>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9"/>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NEXT STEPS</a:t>
            </a:r>
            <a:endParaRPr sz="1700">
              <a:solidFill>
                <a:srgbClr val="FFFFFF"/>
              </a:solidFill>
            </a:endParaRPr>
          </a:p>
        </p:txBody>
      </p:sp>
      <p:sp>
        <p:nvSpPr>
          <p:cNvPr id="635" name="Google Shape;635;p59"/>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666666"/>
                </a:solidFill>
                <a:latin typeface="Lato"/>
                <a:ea typeface="Lato"/>
                <a:cs typeface="Lato"/>
                <a:sym typeface="Lato"/>
              </a:rPr>
              <a:t>Project Management</a:t>
            </a:r>
            <a:r>
              <a:rPr b="1" lang="en" sz="1200">
                <a:solidFill>
                  <a:srgbClr val="FF9900"/>
                </a:solidFill>
                <a:latin typeface="Lato"/>
                <a:ea typeface="Lato"/>
                <a:cs typeface="Lato"/>
                <a:sym typeface="Lato"/>
              </a:rPr>
              <a: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a:t>
            </a:r>
            <a:r>
              <a:rPr b="1" lang="en" sz="1200">
                <a:solidFill>
                  <a:srgbClr val="FF9900"/>
                </a:solidFill>
                <a:latin typeface="Lato"/>
                <a:ea typeface="Lato"/>
                <a:cs typeface="Lato"/>
                <a:sym typeface="Lato"/>
              </a:rPr>
              <a:t>Next Steps</a:t>
            </a:r>
            <a:r>
              <a:rPr lang="en" sz="1200">
                <a:solidFill>
                  <a:srgbClr val="666666"/>
                </a:solidFill>
                <a:latin typeface="Lato"/>
                <a:ea typeface="Lato"/>
                <a:cs typeface="Lato"/>
                <a:sym typeface="Lato"/>
              </a:rPr>
              <a:t>         </a:t>
            </a:r>
            <a:endParaRPr sz="1100">
              <a:solidFill>
                <a:schemeClr val="dk1"/>
              </a:solidFill>
              <a:latin typeface="Lato"/>
              <a:ea typeface="Lato"/>
              <a:cs typeface="Lato"/>
              <a:sym typeface="Lato"/>
            </a:endParaRPr>
          </a:p>
        </p:txBody>
      </p:sp>
      <p:sp>
        <p:nvSpPr>
          <p:cNvPr id="636" name="Google Shape;636;p59"/>
          <p:cNvSpPr txBox="1"/>
          <p:nvPr>
            <p:ph idx="4294967295" type="ctrTitle"/>
          </p:nvPr>
        </p:nvSpPr>
        <p:spPr>
          <a:xfrm>
            <a:off x="285725" y="3011125"/>
            <a:ext cx="1868100" cy="6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Improve model accuracy</a:t>
            </a:r>
            <a:endParaRPr b="0" i="0" sz="1400" u="none" cap="none" strike="noStrike">
              <a:solidFill>
                <a:srgbClr val="000000"/>
              </a:solidFill>
              <a:latin typeface="Lato Black"/>
              <a:ea typeface="Lato Black"/>
              <a:cs typeface="Lato Black"/>
              <a:sym typeface="Lato Black"/>
            </a:endParaRPr>
          </a:p>
        </p:txBody>
      </p:sp>
      <p:sp>
        <p:nvSpPr>
          <p:cNvPr id="637" name="Google Shape;637;p59"/>
          <p:cNvSpPr txBox="1"/>
          <p:nvPr>
            <p:ph idx="4294967295" type="ctrTitle"/>
          </p:nvPr>
        </p:nvSpPr>
        <p:spPr>
          <a:xfrm>
            <a:off x="5031925" y="3011125"/>
            <a:ext cx="18000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Rating analysis</a:t>
            </a:r>
            <a:endParaRPr b="0" i="0" sz="1400" u="none" cap="none" strike="noStrike">
              <a:solidFill>
                <a:srgbClr val="000000"/>
              </a:solidFill>
              <a:latin typeface="Lato Black"/>
              <a:ea typeface="Lato Black"/>
              <a:cs typeface="Lato Black"/>
              <a:sym typeface="Lato Black"/>
            </a:endParaRPr>
          </a:p>
        </p:txBody>
      </p:sp>
      <p:sp>
        <p:nvSpPr>
          <p:cNvPr id="638" name="Google Shape;638;p59"/>
          <p:cNvSpPr txBox="1"/>
          <p:nvPr>
            <p:ph idx="4294967295" type="ctrTitle"/>
          </p:nvPr>
        </p:nvSpPr>
        <p:spPr>
          <a:xfrm>
            <a:off x="2550600" y="3011125"/>
            <a:ext cx="18681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Competitor analysis</a:t>
            </a:r>
            <a:endParaRPr b="0" i="0" sz="1400" u="none" cap="none" strike="noStrike">
              <a:solidFill>
                <a:srgbClr val="000000"/>
              </a:solidFill>
              <a:latin typeface="Lato Black"/>
              <a:ea typeface="Lato Black"/>
              <a:cs typeface="Lato Black"/>
              <a:sym typeface="Lato Black"/>
            </a:endParaRPr>
          </a:p>
        </p:txBody>
      </p:sp>
      <p:grpSp>
        <p:nvGrpSpPr>
          <p:cNvPr id="639" name="Google Shape;639;p59"/>
          <p:cNvGrpSpPr/>
          <p:nvPr/>
        </p:nvGrpSpPr>
        <p:grpSpPr>
          <a:xfrm>
            <a:off x="3224028" y="2211233"/>
            <a:ext cx="621606" cy="646125"/>
            <a:chOff x="-31455100" y="3909350"/>
            <a:chExt cx="294600" cy="293800"/>
          </a:xfrm>
        </p:grpSpPr>
        <p:sp>
          <p:nvSpPr>
            <p:cNvPr id="640" name="Google Shape;640;p5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59"/>
          <p:cNvSpPr txBox="1"/>
          <p:nvPr>
            <p:ph idx="4294967295" type="ctrTitle"/>
          </p:nvPr>
        </p:nvSpPr>
        <p:spPr>
          <a:xfrm>
            <a:off x="7089325" y="3011125"/>
            <a:ext cx="1800000" cy="36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Lato Black"/>
              <a:buNone/>
            </a:pPr>
            <a:r>
              <a:rPr lang="en" sz="1400"/>
              <a:t>Sales analysis</a:t>
            </a:r>
            <a:endParaRPr b="0" i="0" sz="1400" u="none" cap="none" strike="noStrike">
              <a:solidFill>
                <a:srgbClr val="000000"/>
              </a:solidFill>
              <a:latin typeface="Lato Black"/>
              <a:ea typeface="Lato Black"/>
              <a:cs typeface="Lato Black"/>
              <a:sym typeface="Lato Black"/>
            </a:endParaRPr>
          </a:p>
        </p:txBody>
      </p:sp>
      <p:sp>
        <p:nvSpPr>
          <p:cNvPr id="643" name="Google Shape;643;p59"/>
          <p:cNvSpPr/>
          <p:nvPr/>
        </p:nvSpPr>
        <p:spPr>
          <a:xfrm>
            <a:off x="7718724" y="2229339"/>
            <a:ext cx="541198" cy="537887"/>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59"/>
          <p:cNvGrpSpPr/>
          <p:nvPr/>
        </p:nvGrpSpPr>
        <p:grpSpPr>
          <a:xfrm>
            <a:off x="944800" y="2304416"/>
            <a:ext cx="549956" cy="534695"/>
            <a:chOff x="-62151950" y="4111775"/>
            <a:chExt cx="318225" cy="316650"/>
          </a:xfrm>
        </p:grpSpPr>
        <p:sp>
          <p:nvSpPr>
            <p:cNvPr id="645" name="Google Shape;645;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sp>
          <p:nvSpPr>
            <p:cNvPr id="646" name="Google Shape;646;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sp>
          <p:nvSpPr>
            <p:cNvPr id="647" name="Google Shape;647;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sp>
          <p:nvSpPr>
            <p:cNvPr id="648" name="Google Shape;648;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grpSp>
      <p:grpSp>
        <p:nvGrpSpPr>
          <p:cNvPr id="649" name="Google Shape;649;p59"/>
          <p:cNvGrpSpPr/>
          <p:nvPr/>
        </p:nvGrpSpPr>
        <p:grpSpPr>
          <a:xfrm>
            <a:off x="5616533" y="2199279"/>
            <a:ext cx="630787" cy="597997"/>
            <a:chOff x="-65145700" y="3727425"/>
            <a:chExt cx="317425" cy="317425"/>
          </a:xfrm>
        </p:grpSpPr>
        <p:sp>
          <p:nvSpPr>
            <p:cNvPr id="650" name="Google Shape;650;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60"/>
          <p:cNvSpPr/>
          <p:nvPr/>
        </p:nvSpPr>
        <p:spPr>
          <a:xfrm>
            <a:off x="3430700" y="-19046"/>
            <a:ext cx="216300" cy="518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7" name="Google Shape;657;p60"/>
          <p:cNvPicPr preferRelativeResize="0"/>
          <p:nvPr/>
        </p:nvPicPr>
        <p:blipFill rotWithShape="1">
          <a:blip r:embed="rId3">
            <a:alphaModFix/>
          </a:blip>
          <a:srcRect b="0" l="0" r="0" t="0"/>
          <a:stretch/>
        </p:blipFill>
        <p:spPr>
          <a:xfrm>
            <a:off x="0" y="0"/>
            <a:ext cx="3430709" cy="5143506"/>
          </a:xfrm>
          <a:prstGeom prst="rect">
            <a:avLst/>
          </a:prstGeom>
          <a:noFill/>
          <a:ln>
            <a:noFill/>
          </a:ln>
        </p:spPr>
      </p:pic>
      <p:sp>
        <p:nvSpPr>
          <p:cNvPr id="658" name="Google Shape;658;p60"/>
          <p:cNvSpPr/>
          <p:nvPr/>
        </p:nvSpPr>
        <p:spPr>
          <a:xfrm>
            <a:off x="5558600" y="2905625"/>
            <a:ext cx="2436300" cy="902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txBox="1"/>
          <p:nvPr>
            <p:ph type="ctrTitle"/>
          </p:nvPr>
        </p:nvSpPr>
        <p:spPr>
          <a:xfrm>
            <a:off x="3854225" y="2366675"/>
            <a:ext cx="5189400" cy="5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a:t>THANK YOU!</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idx="4294967295" type="ctrTitle"/>
          </p:nvPr>
        </p:nvSpPr>
        <p:spPr>
          <a:xfrm>
            <a:off x="3840888" y="1201338"/>
            <a:ext cx="16566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Deliverables</a:t>
            </a:r>
            <a:endParaRPr sz="1400"/>
          </a:p>
        </p:txBody>
      </p:sp>
      <p:sp>
        <p:nvSpPr>
          <p:cNvPr id="171" name="Google Shape;171;p26"/>
          <p:cNvSpPr txBox="1"/>
          <p:nvPr>
            <p:ph idx="4294967295" type="subTitle"/>
          </p:nvPr>
        </p:nvSpPr>
        <p:spPr>
          <a:xfrm>
            <a:off x="2504250" y="529225"/>
            <a:ext cx="41355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Analytics dashboard to identify problems and understand customer sentiments to </a:t>
            </a:r>
            <a:r>
              <a:rPr lang="en" sz="1400">
                <a:solidFill>
                  <a:schemeClr val="dk1"/>
                </a:solidFill>
                <a:latin typeface="Lato"/>
                <a:ea typeface="Lato"/>
                <a:cs typeface="Lato"/>
                <a:sym typeface="Lato"/>
              </a:rPr>
              <a:t>facilitate</a:t>
            </a:r>
            <a:r>
              <a:rPr lang="en" sz="1400">
                <a:solidFill>
                  <a:schemeClr val="dk1"/>
                </a:solidFill>
                <a:latin typeface="Lato"/>
                <a:ea typeface="Lato"/>
                <a:cs typeface="Lato"/>
                <a:sym typeface="Lato"/>
              </a:rPr>
              <a:t> better decision making</a:t>
            </a:r>
            <a:endParaRPr sz="1400">
              <a:solidFill>
                <a:schemeClr val="dk1"/>
              </a:solidFill>
              <a:latin typeface="Lato"/>
              <a:ea typeface="Lato"/>
              <a:cs typeface="Lato"/>
              <a:sym typeface="Lato"/>
            </a:endParaRPr>
          </a:p>
          <a:p>
            <a:pPr indent="0" lvl="0" marL="0" rtl="0" algn="ctr">
              <a:lnSpc>
                <a:spcPct val="100000"/>
              </a:lnSpc>
              <a:spcBef>
                <a:spcPts val="0"/>
              </a:spcBef>
              <a:spcAft>
                <a:spcPts val="0"/>
              </a:spcAft>
              <a:buSzPts val="1100"/>
              <a:buNone/>
            </a:pPr>
            <a:r>
              <a:t/>
            </a:r>
            <a:endParaRPr sz="1400"/>
          </a:p>
        </p:txBody>
      </p:sp>
      <p:sp>
        <p:nvSpPr>
          <p:cNvPr id="172" name="Google Shape;172;p26"/>
          <p:cNvSpPr/>
          <p:nvPr/>
        </p:nvSpPr>
        <p:spPr>
          <a:xfrm>
            <a:off x="4377588" y="1627288"/>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a:off x="1692150" y="3274963"/>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3452090" y="3356763"/>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 name="Google Shape;175;p26"/>
          <p:cNvGrpSpPr/>
          <p:nvPr/>
        </p:nvGrpSpPr>
        <p:grpSpPr>
          <a:xfrm>
            <a:off x="4488608" y="1738718"/>
            <a:ext cx="319164" cy="319065"/>
            <a:chOff x="5642475" y="1435075"/>
            <a:chExt cx="481975" cy="481825"/>
          </a:xfrm>
        </p:grpSpPr>
        <p:sp>
          <p:nvSpPr>
            <p:cNvPr id="176" name="Google Shape;176;p2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7" name="Google Shape;177;p2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8" name="Google Shape;178;p2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79" name="Google Shape;179;p26"/>
          <p:cNvGrpSpPr/>
          <p:nvPr/>
        </p:nvGrpSpPr>
        <p:grpSpPr>
          <a:xfrm>
            <a:off x="1790350" y="3374430"/>
            <a:ext cx="344701" cy="342995"/>
            <a:chOff x="-41893475" y="3584850"/>
            <a:chExt cx="318225" cy="316650"/>
          </a:xfrm>
        </p:grpSpPr>
        <p:sp>
          <p:nvSpPr>
            <p:cNvPr id="180" name="Google Shape;180;p2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6"/>
          <p:cNvGrpSpPr/>
          <p:nvPr/>
        </p:nvGrpSpPr>
        <p:grpSpPr>
          <a:xfrm>
            <a:off x="3623416" y="3467935"/>
            <a:ext cx="220705" cy="318858"/>
            <a:chOff x="2008875" y="245325"/>
            <a:chExt cx="3588700" cy="5184675"/>
          </a:xfrm>
        </p:grpSpPr>
        <p:sp>
          <p:nvSpPr>
            <p:cNvPr id="185" name="Google Shape;185;p26"/>
            <p:cNvSpPr/>
            <p:nvPr/>
          </p:nvSpPr>
          <p:spPr>
            <a:xfrm>
              <a:off x="3118850" y="3075700"/>
              <a:ext cx="1368750" cy="1286725"/>
            </a:xfrm>
            <a:custGeom>
              <a:rect b="b" l="l" r="r" t="t"/>
              <a:pathLst>
                <a:path extrusionOk="0" h="51469" w="54750">
                  <a:moveTo>
                    <a:pt x="27375" y="0"/>
                  </a:moveTo>
                  <a:lnTo>
                    <a:pt x="13670" y="7214"/>
                  </a:lnTo>
                  <a:cubicBezTo>
                    <a:pt x="12624" y="16952"/>
                    <a:pt x="8115" y="37582"/>
                    <a:pt x="0" y="51468"/>
                  </a:cubicBezTo>
                  <a:lnTo>
                    <a:pt x="54750" y="51468"/>
                  </a:lnTo>
                  <a:cubicBezTo>
                    <a:pt x="46635" y="37582"/>
                    <a:pt x="42126" y="16952"/>
                    <a:pt x="41080" y="7214"/>
                  </a:cubicBezTo>
                  <a:lnTo>
                    <a:pt x="27375"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2506600" y="4362400"/>
              <a:ext cx="2592350" cy="797100"/>
            </a:xfrm>
            <a:custGeom>
              <a:rect b="b" l="l" r="r" t="t"/>
              <a:pathLst>
                <a:path extrusionOk="0" h="31884" w="103694">
                  <a:moveTo>
                    <a:pt x="1" y="0"/>
                  </a:moveTo>
                  <a:lnTo>
                    <a:pt x="1" y="31883"/>
                  </a:lnTo>
                  <a:lnTo>
                    <a:pt x="103693" y="31883"/>
                  </a:lnTo>
                  <a:lnTo>
                    <a:pt x="103693"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2008875" y="5159475"/>
              <a:ext cx="3588700" cy="270525"/>
            </a:xfrm>
            <a:custGeom>
              <a:rect b="b" l="l" r="r" t="t"/>
              <a:pathLst>
                <a:path extrusionOk="0" h="10821" w="143548">
                  <a:moveTo>
                    <a:pt x="1" y="0"/>
                  </a:moveTo>
                  <a:lnTo>
                    <a:pt x="1" y="10821"/>
                  </a:lnTo>
                  <a:lnTo>
                    <a:pt x="143547" y="10821"/>
                  </a:lnTo>
                  <a:lnTo>
                    <a:pt x="143547"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2008875" y="245325"/>
              <a:ext cx="3588700" cy="3413775"/>
            </a:xfrm>
            <a:custGeom>
              <a:rect b="b" l="l" r="r" t="t"/>
              <a:pathLst>
                <a:path extrusionOk="0" h="136551" w="143548">
                  <a:moveTo>
                    <a:pt x="71774" y="1"/>
                  </a:moveTo>
                  <a:lnTo>
                    <a:pt x="49593" y="44976"/>
                  </a:lnTo>
                  <a:lnTo>
                    <a:pt x="1" y="52154"/>
                  </a:lnTo>
                  <a:lnTo>
                    <a:pt x="35887" y="87139"/>
                  </a:lnTo>
                  <a:lnTo>
                    <a:pt x="27412" y="136551"/>
                  </a:lnTo>
                  <a:lnTo>
                    <a:pt x="71774" y="113251"/>
                  </a:lnTo>
                  <a:lnTo>
                    <a:pt x="116136" y="136551"/>
                  </a:lnTo>
                  <a:lnTo>
                    <a:pt x="107661" y="87139"/>
                  </a:lnTo>
                  <a:lnTo>
                    <a:pt x="143547" y="52154"/>
                  </a:lnTo>
                  <a:lnTo>
                    <a:pt x="93955" y="44976"/>
                  </a:lnTo>
                  <a:lnTo>
                    <a:pt x="71774" y="1"/>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26"/>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190" name="Google Shape;190;p26"/>
          <p:cNvSpPr/>
          <p:nvPr/>
        </p:nvSpPr>
        <p:spPr>
          <a:xfrm>
            <a:off x="7127300" y="3302151"/>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txBox="1"/>
          <p:nvPr>
            <p:ph idx="4294967295" type="ctrTitle"/>
          </p:nvPr>
        </p:nvSpPr>
        <p:spPr>
          <a:xfrm>
            <a:off x="751750" y="3793100"/>
            <a:ext cx="24219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Sentiment Analysis</a:t>
            </a:r>
            <a:endParaRPr sz="1400"/>
          </a:p>
        </p:txBody>
      </p:sp>
      <p:sp>
        <p:nvSpPr>
          <p:cNvPr id="192" name="Google Shape;192;p26"/>
          <p:cNvSpPr txBox="1"/>
          <p:nvPr>
            <p:ph idx="4294967295" type="ctrTitle"/>
          </p:nvPr>
        </p:nvSpPr>
        <p:spPr>
          <a:xfrm>
            <a:off x="2905475" y="3793100"/>
            <a:ext cx="16566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Topic Analysis</a:t>
            </a:r>
            <a:endParaRPr sz="1400"/>
          </a:p>
        </p:txBody>
      </p:sp>
      <p:sp>
        <p:nvSpPr>
          <p:cNvPr id="193" name="Google Shape;193;p26"/>
          <p:cNvSpPr txBox="1"/>
          <p:nvPr>
            <p:ph idx="4294967295" type="ctrTitle"/>
          </p:nvPr>
        </p:nvSpPr>
        <p:spPr>
          <a:xfrm>
            <a:off x="4620875" y="3793100"/>
            <a:ext cx="16566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Rating Analysis</a:t>
            </a:r>
            <a:endParaRPr sz="1400"/>
          </a:p>
        </p:txBody>
      </p:sp>
      <p:sp>
        <p:nvSpPr>
          <p:cNvPr id="194" name="Google Shape;194;p26"/>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195" name="Google Shape;195;p26"/>
          <p:cNvSpPr/>
          <p:nvPr/>
        </p:nvSpPr>
        <p:spPr>
          <a:xfrm>
            <a:off x="6786475" y="251625"/>
            <a:ext cx="2546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grpSp>
        <p:nvGrpSpPr>
          <p:cNvPr id="197" name="Google Shape;197;p26"/>
          <p:cNvGrpSpPr/>
          <p:nvPr/>
        </p:nvGrpSpPr>
        <p:grpSpPr>
          <a:xfrm>
            <a:off x="7238406" y="3405155"/>
            <a:ext cx="318986" cy="336134"/>
            <a:chOff x="1333825" y="238125"/>
            <a:chExt cx="4953200" cy="5219475"/>
          </a:xfrm>
        </p:grpSpPr>
        <p:sp>
          <p:nvSpPr>
            <p:cNvPr id="198" name="Google Shape;198;p26"/>
            <p:cNvSpPr/>
            <p:nvPr/>
          </p:nvSpPr>
          <p:spPr>
            <a:xfrm>
              <a:off x="4189600" y="3356575"/>
              <a:ext cx="2097425" cy="2100700"/>
            </a:xfrm>
            <a:custGeom>
              <a:rect b="b" l="l" r="r" t="t"/>
              <a:pathLst>
                <a:path extrusionOk="0" h="84028" w="83897">
                  <a:moveTo>
                    <a:pt x="57770" y="0"/>
                  </a:moveTo>
                  <a:cubicBezTo>
                    <a:pt x="44526" y="19279"/>
                    <a:pt x="23911" y="32979"/>
                    <a:pt x="1" y="37122"/>
                  </a:cubicBezTo>
                  <a:lnTo>
                    <a:pt x="20029" y="80115"/>
                  </a:lnTo>
                  <a:cubicBezTo>
                    <a:pt x="21265" y="82743"/>
                    <a:pt x="23731" y="84028"/>
                    <a:pt x="26190" y="84028"/>
                  </a:cubicBezTo>
                  <a:cubicBezTo>
                    <a:pt x="28858" y="84028"/>
                    <a:pt x="31518" y="82514"/>
                    <a:pt x="32588" y="79560"/>
                  </a:cubicBezTo>
                  <a:lnTo>
                    <a:pt x="42863" y="51344"/>
                  </a:lnTo>
                  <a:lnTo>
                    <a:pt x="44983" y="50365"/>
                  </a:lnTo>
                  <a:lnTo>
                    <a:pt x="73199" y="60608"/>
                  </a:lnTo>
                  <a:cubicBezTo>
                    <a:pt x="74003" y="60904"/>
                    <a:pt x="74802" y="61040"/>
                    <a:pt x="75572" y="61040"/>
                  </a:cubicBezTo>
                  <a:cubicBezTo>
                    <a:pt x="80241" y="61040"/>
                    <a:pt x="83897" y="56048"/>
                    <a:pt x="81713" y="51344"/>
                  </a:cubicBezTo>
                  <a:lnTo>
                    <a:pt x="577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1939650" y="238125"/>
              <a:ext cx="3741525" cy="3741500"/>
            </a:xfrm>
            <a:custGeom>
              <a:rect b="b" l="l" r="r" t="t"/>
              <a:pathLst>
                <a:path extrusionOk="0" h="149660" w="149661">
                  <a:moveTo>
                    <a:pt x="74830" y="34667"/>
                  </a:moveTo>
                  <a:cubicBezTo>
                    <a:pt x="77260" y="34667"/>
                    <a:pt x="79691" y="35931"/>
                    <a:pt x="80930" y="38459"/>
                  </a:cubicBezTo>
                  <a:lnTo>
                    <a:pt x="89118" y="55062"/>
                  </a:lnTo>
                  <a:lnTo>
                    <a:pt x="107483" y="57737"/>
                  </a:lnTo>
                  <a:cubicBezTo>
                    <a:pt x="113028" y="58520"/>
                    <a:pt x="115279" y="65403"/>
                    <a:pt x="111234" y="69317"/>
                  </a:cubicBezTo>
                  <a:lnTo>
                    <a:pt x="97958" y="82267"/>
                  </a:lnTo>
                  <a:lnTo>
                    <a:pt x="101122" y="100534"/>
                  </a:lnTo>
                  <a:cubicBezTo>
                    <a:pt x="101871" y="104952"/>
                    <a:pt x="98343" y="108491"/>
                    <a:pt x="94380" y="108491"/>
                  </a:cubicBezTo>
                  <a:cubicBezTo>
                    <a:pt x="93340" y="108491"/>
                    <a:pt x="92269" y="108247"/>
                    <a:pt x="91238" y="107711"/>
                  </a:cubicBezTo>
                  <a:lnTo>
                    <a:pt x="74830" y="99067"/>
                  </a:lnTo>
                  <a:lnTo>
                    <a:pt x="58423" y="107711"/>
                  </a:lnTo>
                  <a:cubicBezTo>
                    <a:pt x="57385" y="108254"/>
                    <a:pt x="56310" y="108500"/>
                    <a:pt x="55267" y="108500"/>
                  </a:cubicBezTo>
                  <a:cubicBezTo>
                    <a:pt x="51298" y="108500"/>
                    <a:pt x="47796" y="104926"/>
                    <a:pt x="48571" y="100534"/>
                  </a:cubicBezTo>
                  <a:lnTo>
                    <a:pt x="51703" y="82267"/>
                  </a:lnTo>
                  <a:lnTo>
                    <a:pt x="38427" y="69317"/>
                  </a:lnTo>
                  <a:cubicBezTo>
                    <a:pt x="34382" y="65403"/>
                    <a:pt x="36633" y="58520"/>
                    <a:pt x="42178" y="57737"/>
                  </a:cubicBezTo>
                  <a:lnTo>
                    <a:pt x="60543" y="55062"/>
                  </a:lnTo>
                  <a:lnTo>
                    <a:pt x="68730" y="38459"/>
                  </a:lnTo>
                  <a:cubicBezTo>
                    <a:pt x="69970" y="35931"/>
                    <a:pt x="72400" y="34667"/>
                    <a:pt x="74830" y="34667"/>
                  </a:cubicBezTo>
                  <a:close/>
                  <a:moveTo>
                    <a:pt x="74830" y="0"/>
                  </a:moveTo>
                  <a:cubicBezTo>
                    <a:pt x="33566" y="0"/>
                    <a:pt x="1" y="33566"/>
                    <a:pt x="1" y="74830"/>
                  </a:cubicBezTo>
                  <a:cubicBezTo>
                    <a:pt x="1" y="116094"/>
                    <a:pt x="33566" y="149660"/>
                    <a:pt x="74830" y="149660"/>
                  </a:cubicBezTo>
                  <a:cubicBezTo>
                    <a:pt x="116094" y="149660"/>
                    <a:pt x="149660" y="116094"/>
                    <a:pt x="149660" y="74830"/>
                  </a:cubicBezTo>
                  <a:cubicBezTo>
                    <a:pt x="149660" y="33566"/>
                    <a:pt x="116094" y="0"/>
                    <a:pt x="748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1333825" y="3356575"/>
              <a:ext cx="2097400" cy="2101025"/>
            </a:xfrm>
            <a:custGeom>
              <a:rect b="b" l="l" r="r" t="t"/>
              <a:pathLst>
                <a:path extrusionOk="0" h="84041" w="83896">
                  <a:moveTo>
                    <a:pt x="26126" y="0"/>
                  </a:moveTo>
                  <a:lnTo>
                    <a:pt x="2183" y="51344"/>
                  </a:lnTo>
                  <a:cubicBezTo>
                    <a:pt x="0" y="56073"/>
                    <a:pt x="3674" y="61042"/>
                    <a:pt x="8325" y="61042"/>
                  </a:cubicBezTo>
                  <a:cubicBezTo>
                    <a:pt x="9096" y="61042"/>
                    <a:pt x="9894" y="60905"/>
                    <a:pt x="10696" y="60608"/>
                  </a:cubicBezTo>
                  <a:lnTo>
                    <a:pt x="38912" y="50365"/>
                  </a:lnTo>
                  <a:lnTo>
                    <a:pt x="41033" y="51344"/>
                  </a:lnTo>
                  <a:lnTo>
                    <a:pt x="51308" y="79560"/>
                  </a:lnTo>
                  <a:cubicBezTo>
                    <a:pt x="52379" y="82518"/>
                    <a:pt x="55044" y="84041"/>
                    <a:pt x="57712" y="84041"/>
                  </a:cubicBezTo>
                  <a:cubicBezTo>
                    <a:pt x="60163" y="84041"/>
                    <a:pt x="62616" y="82755"/>
                    <a:pt x="63834" y="80115"/>
                  </a:cubicBezTo>
                  <a:lnTo>
                    <a:pt x="83895" y="37122"/>
                  </a:lnTo>
                  <a:cubicBezTo>
                    <a:pt x="59985" y="32979"/>
                    <a:pt x="39369" y="19279"/>
                    <a:pt x="261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26"/>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
        <p:nvSpPr>
          <p:cNvPr id="202" name="Google Shape;202;p26"/>
          <p:cNvSpPr/>
          <p:nvPr/>
        </p:nvSpPr>
        <p:spPr>
          <a:xfrm>
            <a:off x="5167490" y="3356763"/>
            <a:ext cx="541200" cy="541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txBox="1"/>
          <p:nvPr>
            <p:ph idx="4294967295" type="ctrTitle"/>
          </p:nvPr>
        </p:nvSpPr>
        <p:spPr>
          <a:xfrm>
            <a:off x="6308300" y="3793100"/>
            <a:ext cx="21792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t>Question(FAQ) </a:t>
            </a:r>
            <a:r>
              <a:rPr lang="en" sz="1400"/>
              <a:t>Analysis</a:t>
            </a:r>
            <a:endParaRPr sz="1400"/>
          </a:p>
        </p:txBody>
      </p:sp>
      <p:sp>
        <p:nvSpPr>
          <p:cNvPr id="204" name="Google Shape;204;p26"/>
          <p:cNvSpPr/>
          <p:nvPr/>
        </p:nvSpPr>
        <p:spPr>
          <a:xfrm>
            <a:off x="5276671" y="3467216"/>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cxnSp>
        <p:nvCxnSpPr>
          <p:cNvPr id="205" name="Google Shape;205;p26"/>
          <p:cNvCxnSpPr>
            <a:stCxn id="173" idx="0"/>
            <a:endCxn id="172" idx="4"/>
          </p:cNvCxnSpPr>
          <p:nvPr/>
        </p:nvCxnSpPr>
        <p:spPr>
          <a:xfrm rot="-5400000">
            <a:off x="2752200" y="1379113"/>
            <a:ext cx="1106400" cy="2685300"/>
          </a:xfrm>
          <a:prstGeom prst="bentConnector3">
            <a:avLst>
              <a:gd fmla="val 70170" name="adj1"/>
            </a:avLst>
          </a:prstGeom>
          <a:noFill/>
          <a:ln cap="flat" cmpd="sng" w="19050">
            <a:solidFill>
              <a:schemeClr val="accent1"/>
            </a:solidFill>
            <a:prstDash val="solid"/>
            <a:round/>
            <a:headEnd len="med" w="med" type="none"/>
            <a:tailEnd len="med" w="med" type="none"/>
          </a:ln>
        </p:spPr>
      </p:cxnSp>
      <p:cxnSp>
        <p:nvCxnSpPr>
          <p:cNvPr id="206" name="Google Shape;206;p26"/>
          <p:cNvCxnSpPr>
            <a:stCxn id="172" idx="4"/>
            <a:endCxn id="190" idx="0"/>
          </p:cNvCxnSpPr>
          <p:nvPr/>
        </p:nvCxnSpPr>
        <p:spPr>
          <a:xfrm flipH="1" rot="-5400000">
            <a:off x="5456238" y="1360438"/>
            <a:ext cx="1133700" cy="2749800"/>
          </a:xfrm>
          <a:prstGeom prst="bentConnector3">
            <a:avLst>
              <a:gd fmla="val 29118" name="adj1"/>
            </a:avLst>
          </a:prstGeom>
          <a:noFill/>
          <a:ln cap="flat" cmpd="sng" w="19050">
            <a:solidFill>
              <a:schemeClr val="accent1"/>
            </a:solidFill>
            <a:prstDash val="solid"/>
            <a:round/>
            <a:headEnd len="med" w="med" type="none"/>
            <a:tailEnd len="med" w="med" type="none"/>
          </a:ln>
        </p:spPr>
      </p:cxnSp>
      <p:cxnSp>
        <p:nvCxnSpPr>
          <p:cNvPr id="207" name="Google Shape;207;p26"/>
          <p:cNvCxnSpPr>
            <a:stCxn id="172" idx="4"/>
            <a:endCxn id="174" idx="0"/>
          </p:cNvCxnSpPr>
          <p:nvPr/>
        </p:nvCxnSpPr>
        <p:spPr>
          <a:xfrm rot="5400000">
            <a:off x="3591288" y="2299888"/>
            <a:ext cx="1188300" cy="925500"/>
          </a:xfrm>
          <a:prstGeom prst="bentConnector3">
            <a:avLst>
              <a:gd fmla="val 28712" name="adj1"/>
            </a:avLst>
          </a:prstGeom>
          <a:noFill/>
          <a:ln cap="flat" cmpd="sng" w="19050">
            <a:solidFill>
              <a:schemeClr val="accent1"/>
            </a:solidFill>
            <a:prstDash val="solid"/>
            <a:round/>
            <a:headEnd len="med" w="med" type="none"/>
            <a:tailEnd len="med" w="med" type="none"/>
          </a:ln>
        </p:spPr>
      </p:cxnSp>
      <p:cxnSp>
        <p:nvCxnSpPr>
          <p:cNvPr id="208" name="Google Shape;208;p26"/>
          <p:cNvCxnSpPr>
            <a:endCxn id="202" idx="0"/>
          </p:cNvCxnSpPr>
          <p:nvPr/>
        </p:nvCxnSpPr>
        <p:spPr>
          <a:xfrm flipH="1" rot="-5400000">
            <a:off x="4320440" y="2239113"/>
            <a:ext cx="1445400" cy="789900"/>
          </a:xfrm>
          <a:prstGeom prst="bentConnector3">
            <a:avLst>
              <a:gd fmla="val 41394" name="adj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14" name="Google Shape;214;p27"/>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15" name="Google Shape;215;p27"/>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7"/>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TEAM ROLES</a:t>
            </a:r>
            <a:endParaRPr sz="1700">
              <a:solidFill>
                <a:srgbClr val="FFFFFF"/>
              </a:solidFill>
            </a:endParaRPr>
          </a:p>
        </p:txBody>
      </p:sp>
      <p:sp>
        <p:nvSpPr>
          <p:cNvPr id="217" name="Google Shape;217;p27"/>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pic>
        <p:nvPicPr>
          <p:cNvPr id="218" name="Google Shape;218;p27"/>
          <p:cNvPicPr preferRelativeResize="0"/>
          <p:nvPr/>
        </p:nvPicPr>
        <p:blipFill>
          <a:blip r:embed="rId3">
            <a:alphaModFix/>
          </a:blip>
          <a:stretch>
            <a:fillRect/>
          </a:stretch>
        </p:blipFill>
        <p:spPr>
          <a:xfrm>
            <a:off x="623588" y="1707175"/>
            <a:ext cx="936650" cy="936650"/>
          </a:xfrm>
          <a:prstGeom prst="rect">
            <a:avLst/>
          </a:prstGeom>
          <a:noFill/>
          <a:ln>
            <a:noFill/>
          </a:ln>
        </p:spPr>
      </p:pic>
      <p:pic>
        <p:nvPicPr>
          <p:cNvPr id="219" name="Google Shape;219;p27"/>
          <p:cNvPicPr preferRelativeResize="0"/>
          <p:nvPr/>
        </p:nvPicPr>
        <p:blipFill>
          <a:blip r:embed="rId4">
            <a:alphaModFix/>
          </a:blip>
          <a:stretch>
            <a:fillRect/>
          </a:stretch>
        </p:blipFill>
        <p:spPr>
          <a:xfrm>
            <a:off x="4056825" y="1707175"/>
            <a:ext cx="1052250" cy="1052250"/>
          </a:xfrm>
          <a:prstGeom prst="rect">
            <a:avLst/>
          </a:prstGeom>
          <a:noFill/>
          <a:ln>
            <a:noFill/>
          </a:ln>
        </p:spPr>
      </p:pic>
      <p:pic>
        <p:nvPicPr>
          <p:cNvPr id="220" name="Google Shape;220;p27"/>
          <p:cNvPicPr preferRelativeResize="0"/>
          <p:nvPr/>
        </p:nvPicPr>
        <p:blipFill>
          <a:blip r:embed="rId5">
            <a:alphaModFix/>
          </a:blip>
          <a:stretch>
            <a:fillRect/>
          </a:stretch>
        </p:blipFill>
        <p:spPr>
          <a:xfrm>
            <a:off x="2282413" y="1649375"/>
            <a:ext cx="1052250" cy="1052250"/>
          </a:xfrm>
          <a:prstGeom prst="rect">
            <a:avLst/>
          </a:prstGeom>
          <a:noFill/>
          <a:ln>
            <a:noFill/>
          </a:ln>
        </p:spPr>
      </p:pic>
      <p:pic>
        <p:nvPicPr>
          <p:cNvPr id="221" name="Google Shape;221;p27"/>
          <p:cNvPicPr preferRelativeResize="0"/>
          <p:nvPr/>
        </p:nvPicPr>
        <p:blipFill>
          <a:blip r:embed="rId6">
            <a:alphaModFix/>
          </a:blip>
          <a:stretch>
            <a:fillRect/>
          </a:stretch>
        </p:blipFill>
        <p:spPr>
          <a:xfrm>
            <a:off x="5796863" y="1649375"/>
            <a:ext cx="1052250" cy="1052250"/>
          </a:xfrm>
          <a:prstGeom prst="rect">
            <a:avLst/>
          </a:prstGeom>
          <a:noFill/>
          <a:ln>
            <a:noFill/>
          </a:ln>
        </p:spPr>
      </p:pic>
      <p:pic>
        <p:nvPicPr>
          <p:cNvPr id="222" name="Google Shape;222;p27"/>
          <p:cNvPicPr preferRelativeResize="0"/>
          <p:nvPr/>
        </p:nvPicPr>
        <p:blipFill>
          <a:blip r:embed="rId6">
            <a:alphaModFix/>
          </a:blip>
          <a:stretch>
            <a:fillRect/>
          </a:stretch>
        </p:blipFill>
        <p:spPr>
          <a:xfrm>
            <a:off x="7468163" y="1649375"/>
            <a:ext cx="1052250" cy="1052250"/>
          </a:xfrm>
          <a:prstGeom prst="rect">
            <a:avLst/>
          </a:prstGeom>
          <a:noFill/>
          <a:ln>
            <a:noFill/>
          </a:ln>
        </p:spPr>
      </p:pic>
      <p:sp>
        <p:nvSpPr>
          <p:cNvPr id="223" name="Google Shape;223;p27"/>
          <p:cNvSpPr txBox="1"/>
          <p:nvPr>
            <p:ph idx="4294967295" type="ctrTitle"/>
          </p:nvPr>
        </p:nvSpPr>
        <p:spPr>
          <a:xfrm>
            <a:off x="279050" y="2851625"/>
            <a:ext cx="15606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700"/>
              <a:t>Qian Ling</a:t>
            </a:r>
            <a:endParaRPr sz="1700"/>
          </a:p>
        </p:txBody>
      </p:sp>
      <p:sp>
        <p:nvSpPr>
          <p:cNvPr id="224" name="Google Shape;224;p27"/>
          <p:cNvSpPr txBox="1"/>
          <p:nvPr>
            <p:ph idx="4294967295" type="subTitle"/>
          </p:nvPr>
        </p:nvSpPr>
        <p:spPr>
          <a:xfrm>
            <a:off x="202850" y="3304325"/>
            <a:ext cx="18162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dk1"/>
                </a:solidFill>
                <a:latin typeface="Lato"/>
                <a:ea typeface="Lato"/>
                <a:cs typeface="Lato"/>
                <a:sym typeface="Lato"/>
              </a:rPr>
              <a:t>Project Manager,</a:t>
            </a:r>
            <a:endParaRPr sz="1400">
              <a:solidFill>
                <a:schemeClr val="dk1"/>
              </a:solidFill>
              <a:latin typeface="Lato"/>
              <a:ea typeface="Lato"/>
              <a:cs typeface="Lato"/>
              <a:sym typeface="Lato"/>
            </a:endParaRPr>
          </a:p>
          <a:p>
            <a:pPr indent="0" lvl="0" marL="0" rtl="0" algn="ctr">
              <a:lnSpc>
                <a:spcPct val="100000"/>
              </a:lnSpc>
              <a:spcBef>
                <a:spcPts val="0"/>
              </a:spcBef>
              <a:spcAft>
                <a:spcPts val="0"/>
              </a:spcAft>
              <a:buSzPts val="1100"/>
              <a:buNone/>
            </a:pPr>
            <a:r>
              <a:rPr lang="en" sz="1400">
                <a:solidFill>
                  <a:schemeClr val="dk1"/>
                </a:solidFill>
                <a:latin typeface="Lato"/>
                <a:ea typeface="Lato"/>
                <a:cs typeface="Lato"/>
                <a:sym typeface="Lato"/>
              </a:rPr>
              <a:t>Quality Assurance</a:t>
            </a:r>
            <a:endParaRPr sz="1400">
              <a:solidFill>
                <a:schemeClr val="dk1"/>
              </a:solidFill>
              <a:latin typeface="Lato"/>
              <a:ea typeface="Lato"/>
              <a:cs typeface="Lato"/>
              <a:sym typeface="Lato"/>
            </a:endParaRPr>
          </a:p>
        </p:txBody>
      </p:sp>
      <p:sp>
        <p:nvSpPr>
          <p:cNvPr id="225" name="Google Shape;225;p27"/>
          <p:cNvSpPr txBox="1"/>
          <p:nvPr>
            <p:ph idx="4294967295" type="ctrTitle"/>
          </p:nvPr>
        </p:nvSpPr>
        <p:spPr>
          <a:xfrm>
            <a:off x="1938550" y="2851625"/>
            <a:ext cx="17667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t/>
            </a:r>
            <a:endParaRPr sz="1700"/>
          </a:p>
          <a:p>
            <a:pPr indent="0" lvl="0" marL="0" rtl="0" algn="ctr">
              <a:lnSpc>
                <a:spcPct val="100000"/>
              </a:lnSpc>
              <a:spcBef>
                <a:spcPts val="0"/>
              </a:spcBef>
              <a:spcAft>
                <a:spcPts val="0"/>
              </a:spcAft>
              <a:buSzPts val="1200"/>
              <a:buNone/>
            </a:pPr>
            <a:r>
              <a:rPr lang="en" sz="1700"/>
              <a:t>Sok Yi</a:t>
            </a:r>
            <a:endParaRPr sz="1700"/>
          </a:p>
        </p:txBody>
      </p:sp>
      <p:sp>
        <p:nvSpPr>
          <p:cNvPr id="226" name="Google Shape;226;p27"/>
          <p:cNvSpPr txBox="1"/>
          <p:nvPr>
            <p:ph idx="4294967295" type="subTitle"/>
          </p:nvPr>
        </p:nvSpPr>
        <p:spPr>
          <a:xfrm>
            <a:off x="1839700" y="3304337"/>
            <a:ext cx="20064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dk1"/>
                </a:solidFill>
                <a:latin typeface="Lato"/>
                <a:ea typeface="Lato"/>
                <a:cs typeface="Lato"/>
                <a:sym typeface="Lato"/>
              </a:rPr>
              <a:t>Data Engineer</a:t>
            </a:r>
            <a:endParaRPr sz="1400">
              <a:solidFill>
                <a:schemeClr val="dk1"/>
              </a:solidFill>
              <a:latin typeface="Lato"/>
              <a:ea typeface="Lato"/>
              <a:cs typeface="Lato"/>
              <a:sym typeface="Lato"/>
            </a:endParaRPr>
          </a:p>
        </p:txBody>
      </p:sp>
      <p:sp>
        <p:nvSpPr>
          <p:cNvPr id="227" name="Google Shape;227;p27"/>
          <p:cNvSpPr txBox="1"/>
          <p:nvPr>
            <p:ph idx="4294967295" type="ctrTitle"/>
          </p:nvPr>
        </p:nvSpPr>
        <p:spPr>
          <a:xfrm>
            <a:off x="3697825" y="2851625"/>
            <a:ext cx="17667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t/>
            </a:r>
            <a:endParaRPr sz="1700"/>
          </a:p>
          <a:p>
            <a:pPr indent="0" lvl="0" marL="0" rtl="0" algn="ctr">
              <a:lnSpc>
                <a:spcPct val="100000"/>
              </a:lnSpc>
              <a:spcBef>
                <a:spcPts val="0"/>
              </a:spcBef>
              <a:spcAft>
                <a:spcPts val="0"/>
              </a:spcAft>
              <a:buSzPts val="1200"/>
              <a:buNone/>
            </a:pPr>
            <a:r>
              <a:rPr lang="en" sz="1700"/>
              <a:t>Rachel</a:t>
            </a:r>
            <a:endParaRPr sz="1700"/>
          </a:p>
        </p:txBody>
      </p:sp>
      <p:sp>
        <p:nvSpPr>
          <p:cNvPr id="228" name="Google Shape;228;p27"/>
          <p:cNvSpPr txBox="1"/>
          <p:nvPr>
            <p:ph idx="4294967295" type="subTitle"/>
          </p:nvPr>
        </p:nvSpPr>
        <p:spPr>
          <a:xfrm>
            <a:off x="3648475" y="3304325"/>
            <a:ext cx="18162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dk1"/>
                </a:solidFill>
                <a:latin typeface="Lato"/>
                <a:ea typeface="Lato"/>
                <a:cs typeface="Lato"/>
                <a:sym typeface="Lato"/>
              </a:rPr>
              <a:t>Data Engineer/ Business Analyst</a:t>
            </a:r>
            <a:endParaRPr sz="1400">
              <a:solidFill>
                <a:schemeClr val="dk1"/>
              </a:solidFill>
              <a:latin typeface="Lato"/>
              <a:ea typeface="Lato"/>
              <a:cs typeface="Lato"/>
              <a:sym typeface="Lato"/>
            </a:endParaRPr>
          </a:p>
        </p:txBody>
      </p:sp>
      <p:sp>
        <p:nvSpPr>
          <p:cNvPr id="229" name="Google Shape;229;p27"/>
          <p:cNvSpPr txBox="1"/>
          <p:nvPr>
            <p:ph idx="4294967295" type="ctrTitle"/>
          </p:nvPr>
        </p:nvSpPr>
        <p:spPr>
          <a:xfrm>
            <a:off x="5369138" y="2851625"/>
            <a:ext cx="19077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t/>
            </a:r>
            <a:endParaRPr sz="1700"/>
          </a:p>
          <a:p>
            <a:pPr indent="0" lvl="0" marL="0" rtl="0" algn="ctr">
              <a:lnSpc>
                <a:spcPct val="100000"/>
              </a:lnSpc>
              <a:spcBef>
                <a:spcPts val="0"/>
              </a:spcBef>
              <a:spcAft>
                <a:spcPts val="0"/>
              </a:spcAft>
              <a:buSzPts val="1200"/>
              <a:buNone/>
            </a:pPr>
            <a:r>
              <a:rPr lang="en" sz="1700"/>
              <a:t>Anne</a:t>
            </a:r>
            <a:endParaRPr sz="1700"/>
          </a:p>
        </p:txBody>
      </p:sp>
      <p:sp>
        <p:nvSpPr>
          <p:cNvPr id="230" name="Google Shape;230;p27"/>
          <p:cNvSpPr txBox="1"/>
          <p:nvPr>
            <p:ph idx="4294967295" type="subTitle"/>
          </p:nvPr>
        </p:nvSpPr>
        <p:spPr>
          <a:xfrm>
            <a:off x="5319788" y="3304337"/>
            <a:ext cx="20064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dk1"/>
                </a:solidFill>
                <a:latin typeface="Lato"/>
                <a:ea typeface="Lato"/>
                <a:cs typeface="Lato"/>
                <a:sym typeface="Lato"/>
              </a:rPr>
              <a:t>Data Visualisation Specialist</a:t>
            </a:r>
            <a:endParaRPr sz="1400">
              <a:solidFill>
                <a:schemeClr val="dk1"/>
              </a:solidFill>
              <a:latin typeface="Lato"/>
              <a:ea typeface="Lato"/>
              <a:cs typeface="Lato"/>
              <a:sym typeface="Lato"/>
            </a:endParaRPr>
          </a:p>
        </p:txBody>
      </p:sp>
      <p:sp>
        <p:nvSpPr>
          <p:cNvPr id="231" name="Google Shape;231;p27"/>
          <p:cNvSpPr txBox="1"/>
          <p:nvPr>
            <p:ph idx="4294967295" type="ctrTitle"/>
          </p:nvPr>
        </p:nvSpPr>
        <p:spPr>
          <a:xfrm>
            <a:off x="7105663" y="2851625"/>
            <a:ext cx="19077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700"/>
              <a:t>Jing Wen</a:t>
            </a:r>
            <a:endParaRPr sz="1700"/>
          </a:p>
        </p:txBody>
      </p:sp>
      <p:sp>
        <p:nvSpPr>
          <p:cNvPr id="232" name="Google Shape;232;p27"/>
          <p:cNvSpPr txBox="1"/>
          <p:nvPr>
            <p:ph idx="4294967295" type="subTitle"/>
          </p:nvPr>
        </p:nvSpPr>
        <p:spPr>
          <a:xfrm>
            <a:off x="7056313" y="3304337"/>
            <a:ext cx="2006400" cy="6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Data Visualisation Specialist</a:t>
            </a:r>
            <a:endParaRPr sz="1400">
              <a:solidFill>
                <a:schemeClr val="dk1"/>
              </a:solidFill>
              <a:latin typeface="Lato"/>
              <a:ea typeface="Lato"/>
              <a:cs typeface="Lato"/>
              <a:sym typeface="Lato"/>
            </a:endParaRPr>
          </a:p>
          <a:p>
            <a:pPr indent="0" lvl="0" marL="0" rtl="0" algn="ctr">
              <a:lnSpc>
                <a:spcPct val="100000"/>
              </a:lnSpc>
              <a:spcBef>
                <a:spcPts val="0"/>
              </a:spcBef>
              <a:spcAft>
                <a:spcPts val="0"/>
              </a:spcAft>
              <a:buSzPts val="1100"/>
              <a:buNone/>
            </a:pPr>
            <a:r>
              <a:t/>
            </a:r>
            <a:endParaRPr sz="14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8"/>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38" name="Google Shape;238;p28"/>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39" name="Google Shape;239;p28"/>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8"/>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PLANNED  MILESTONES</a:t>
            </a:r>
            <a:endParaRPr sz="1700">
              <a:solidFill>
                <a:srgbClr val="FFFFFF"/>
              </a:solidFill>
            </a:endParaRPr>
          </a:p>
        </p:txBody>
      </p:sp>
      <p:pic>
        <p:nvPicPr>
          <p:cNvPr id="241" name="Google Shape;241;p28"/>
          <p:cNvPicPr preferRelativeResize="0"/>
          <p:nvPr/>
        </p:nvPicPr>
        <p:blipFill rotWithShape="1">
          <a:blip r:embed="rId3">
            <a:alphaModFix/>
          </a:blip>
          <a:srcRect b="13792" l="0" r="0" t="16268"/>
          <a:stretch/>
        </p:blipFill>
        <p:spPr>
          <a:xfrm>
            <a:off x="204650" y="1009600"/>
            <a:ext cx="8827176" cy="3097026"/>
          </a:xfrm>
          <a:prstGeom prst="rect">
            <a:avLst/>
          </a:prstGeom>
          <a:noFill/>
          <a:ln>
            <a:noFill/>
          </a:ln>
        </p:spPr>
      </p:pic>
      <p:sp>
        <p:nvSpPr>
          <p:cNvPr id="242" name="Google Shape;242;p28"/>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29"/>
          <p:cNvPicPr preferRelativeResize="0"/>
          <p:nvPr/>
        </p:nvPicPr>
        <p:blipFill>
          <a:blip r:embed="rId3">
            <a:alphaModFix/>
          </a:blip>
          <a:stretch>
            <a:fillRect/>
          </a:stretch>
        </p:blipFill>
        <p:spPr>
          <a:xfrm>
            <a:off x="76200" y="1074925"/>
            <a:ext cx="8991599" cy="3080900"/>
          </a:xfrm>
          <a:prstGeom prst="rect">
            <a:avLst/>
          </a:prstGeom>
          <a:noFill/>
          <a:ln>
            <a:noFill/>
          </a:ln>
        </p:spPr>
      </p:pic>
      <p:grpSp>
        <p:nvGrpSpPr>
          <p:cNvPr id="248" name="Google Shape;248;p29"/>
          <p:cNvGrpSpPr/>
          <p:nvPr/>
        </p:nvGrpSpPr>
        <p:grpSpPr>
          <a:xfrm>
            <a:off x="5558211" y="2067888"/>
            <a:ext cx="325994" cy="504061"/>
            <a:chOff x="8615101" y="3738687"/>
            <a:chExt cx="207573" cy="320956"/>
          </a:xfrm>
        </p:grpSpPr>
        <p:sp>
          <p:nvSpPr>
            <p:cNvPr id="249" name="Google Shape;249;p2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2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53" name="Google Shape;253;p29"/>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54" name="Google Shape;254;p29"/>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ACTUAL MILESTONES</a:t>
            </a:r>
            <a:endParaRPr sz="1700">
              <a:solidFill>
                <a:srgbClr val="FFFFFF"/>
              </a:solidFill>
            </a:endParaRPr>
          </a:p>
        </p:txBody>
      </p:sp>
      <p:sp>
        <p:nvSpPr>
          <p:cNvPr id="256" name="Google Shape;256;p29"/>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
        <p:nvSpPr>
          <p:cNvPr id="257" name="Google Shape;257;p29"/>
          <p:cNvSpPr/>
          <p:nvPr/>
        </p:nvSpPr>
        <p:spPr>
          <a:xfrm>
            <a:off x="1436050" y="1527550"/>
            <a:ext cx="1944600" cy="90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533550" y="2697750"/>
            <a:ext cx="1944600" cy="119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64" name="Google Shape;264;p30"/>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65" name="Google Shape;265;p30"/>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0"/>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PLANNED VS ACTUAL MILESTONES </a:t>
            </a:r>
            <a:endParaRPr sz="1700">
              <a:solidFill>
                <a:srgbClr val="FFFFFF"/>
              </a:solidFill>
            </a:endParaRPr>
          </a:p>
        </p:txBody>
      </p:sp>
      <p:sp>
        <p:nvSpPr>
          <p:cNvPr id="267" name="Google Shape;267;p30"/>
          <p:cNvSpPr txBox="1"/>
          <p:nvPr>
            <p:ph idx="4294967295" type="subTitle"/>
          </p:nvPr>
        </p:nvSpPr>
        <p:spPr>
          <a:xfrm>
            <a:off x="1372652" y="954413"/>
            <a:ext cx="2183700" cy="938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 sz="1600">
                <a:solidFill>
                  <a:schemeClr val="dk1"/>
                </a:solidFill>
                <a:latin typeface="Lato"/>
                <a:ea typeface="Lato"/>
                <a:cs typeface="Lato"/>
                <a:sym typeface="Lato"/>
              </a:rPr>
              <a:t>Extended time spent on Data Scraping due to lack of expertise</a:t>
            </a:r>
            <a:endParaRPr sz="1600">
              <a:latin typeface="Lato"/>
              <a:ea typeface="Lato"/>
              <a:cs typeface="Lato"/>
              <a:sym typeface="Lato"/>
            </a:endParaRPr>
          </a:p>
        </p:txBody>
      </p:sp>
      <p:pic>
        <p:nvPicPr>
          <p:cNvPr id="268" name="Google Shape;268;p30"/>
          <p:cNvPicPr preferRelativeResize="0"/>
          <p:nvPr/>
        </p:nvPicPr>
        <p:blipFill>
          <a:blip r:embed="rId3">
            <a:alphaModFix/>
          </a:blip>
          <a:stretch>
            <a:fillRect/>
          </a:stretch>
        </p:blipFill>
        <p:spPr>
          <a:xfrm>
            <a:off x="459013" y="1009250"/>
            <a:ext cx="913626" cy="829025"/>
          </a:xfrm>
          <a:prstGeom prst="rect">
            <a:avLst/>
          </a:prstGeom>
          <a:noFill/>
          <a:ln>
            <a:noFill/>
          </a:ln>
        </p:spPr>
      </p:pic>
      <p:sp>
        <p:nvSpPr>
          <p:cNvPr id="269" name="Google Shape;269;p30"/>
          <p:cNvSpPr txBox="1"/>
          <p:nvPr>
            <p:ph idx="4294967295" type="ctrTitle"/>
          </p:nvPr>
        </p:nvSpPr>
        <p:spPr>
          <a:xfrm>
            <a:off x="492450" y="484975"/>
            <a:ext cx="1656600" cy="45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sz="1600"/>
              <a:t>Changes/Issues</a:t>
            </a:r>
            <a:endParaRPr sz="1600"/>
          </a:p>
        </p:txBody>
      </p:sp>
      <p:sp>
        <p:nvSpPr>
          <p:cNvPr id="270" name="Google Shape;270;p30"/>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
        <p:nvSpPr>
          <p:cNvPr id="271" name="Google Shape;271;p30"/>
          <p:cNvSpPr txBox="1"/>
          <p:nvPr>
            <p:ph idx="4294967295" type="subTitle"/>
          </p:nvPr>
        </p:nvSpPr>
        <p:spPr>
          <a:xfrm>
            <a:off x="1387152" y="2262863"/>
            <a:ext cx="2183700" cy="938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 sz="1600">
                <a:solidFill>
                  <a:schemeClr val="dk1"/>
                </a:solidFill>
                <a:latin typeface="Lato"/>
                <a:ea typeface="Lato"/>
                <a:cs typeface="Lato"/>
                <a:sym typeface="Lato"/>
              </a:rPr>
              <a:t>Pushed back</a:t>
            </a:r>
            <a:r>
              <a:rPr lang="en" sz="1600">
                <a:solidFill>
                  <a:schemeClr val="dk1"/>
                </a:solidFill>
                <a:latin typeface="Lato"/>
                <a:ea typeface="Lato"/>
                <a:cs typeface="Lato"/>
                <a:sym typeface="Lato"/>
              </a:rPr>
              <a:t> EDA due to delay in Data Scraping</a:t>
            </a:r>
            <a:endParaRPr sz="1600">
              <a:latin typeface="Lato"/>
              <a:ea typeface="Lato"/>
              <a:cs typeface="Lato"/>
              <a:sym typeface="Lato"/>
            </a:endParaRPr>
          </a:p>
        </p:txBody>
      </p:sp>
      <p:pic>
        <p:nvPicPr>
          <p:cNvPr id="272" name="Google Shape;272;p30"/>
          <p:cNvPicPr preferRelativeResize="0"/>
          <p:nvPr/>
        </p:nvPicPr>
        <p:blipFill>
          <a:blip r:embed="rId3">
            <a:alphaModFix/>
          </a:blip>
          <a:stretch>
            <a:fillRect/>
          </a:stretch>
        </p:blipFill>
        <p:spPr>
          <a:xfrm>
            <a:off x="473513" y="2317700"/>
            <a:ext cx="913626" cy="829025"/>
          </a:xfrm>
          <a:prstGeom prst="rect">
            <a:avLst/>
          </a:prstGeom>
          <a:noFill/>
          <a:ln>
            <a:noFill/>
          </a:ln>
        </p:spPr>
      </p:pic>
      <p:sp>
        <p:nvSpPr>
          <p:cNvPr id="273" name="Google Shape;273;p30"/>
          <p:cNvSpPr txBox="1"/>
          <p:nvPr/>
        </p:nvSpPr>
        <p:spPr>
          <a:xfrm>
            <a:off x="4375475" y="74305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Viga"/>
                <a:ea typeface="Viga"/>
                <a:cs typeface="Viga"/>
                <a:sym typeface="Viga"/>
              </a:rPr>
              <a:t>Planned</a:t>
            </a:r>
            <a:endParaRPr u="sng">
              <a:latin typeface="Viga"/>
              <a:ea typeface="Viga"/>
              <a:cs typeface="Viga"/>
              <a:sym typeface="Viga"/>
            </a:endParaRPr>
          </a:p>
        </p:txBody>
      </p:sp>
      <p:sp>
        <p:nvSpPr>
          <p:cNvPr id="274" name="Google Shape;274;p30"/>
          <p:cNvSpPr txBox="1"/>
          <p:nvPr/>
        </p:nvSpPr>
        <p:spPr>
          <a:xfrm>
            <a:off x="7131075" y="74305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F0000"/>
                </a:solidFill>
                <a:latin typeface="Viga"/>
                <a:ea typeface="Viga"/>
                <a:cs typeface="Viga"/>
                <a:sym typeface="Viga"/>
              </a:rPr>
              <a:t>Actual</a:t>
            </a:r>
            <a:endParaRPr u="sng">
              <a:solidFill>
                <a:srgbClr val="FF0000"/>
              </a:solidFill>
              <a:latin typeface="Viga"/>
              <a:ea typeface="Viga"/>
              <a:cs typeface="Viga"/>
              <a:sym typeface="Viga"/>
            </a:endParaRPr>
          </a:p>
        </p:txBody>
      </p:sp>
      <p:sp>
        <p:nvSpPr>
          <p:cNvPr id="275" name="Google Shape;275;p30"/>
          <p:cNvSpPr txBox="1"/>
          <p:nvPr/>
        </p:nvSpPr>
        <p:spPr>
          <a:xfrm>
            <a:off x="4375475" y="203450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Viga"/>
                <a:ea typeface="Viga"/>
                <a:cs typeface="Viga"/>
                <a:sym typeface="Viga"/>
              </a:rPr>
              <a:t>Planned</a:t>
            </a:r>
            <a:endParaRPr u="sng">
              <a:latin typeface="Viga"/>
              <a:ea typeface="Viga"/>
              <a:cs typeface="Viga"/>
              <a:sym typeface="Viga"/>
            </a:endParaRPr>
          </a:p>
        </p:txBody>
      </p:sp>
      <p:sp>
        <p:nvSpPr>
          <p:cNvPr id="276" name="Google Shape;276;p30"/>
          <p:cNvSpPr txBox="1"/>
          <p:nvPr/>
        </p:nvSpPr>
        <p:spPr>
          <a:xfrm>
            <a:off x="7131075" y="203450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F0000"/>
                </a:solidFill>
                <a:latin typeface="Viga"/>
                <a:ea typeface="Viga"/>
                <a:cs typeface="Viga"/>
                <a:sym typeface="Viga"/>
              </a:rPr>
              <a:t>Actual</a:t>
            </a:r>
            <a:endParaRPr u="sng">
              <a:solidFill>
                <a:srgbClr val="FF0000"/>
              </a:solidFill>
              <a:latin typeface="Viga"/>
              <a:ea typeface="Viga"/>
              <a:cs typeface="Viga"/>
              <a:sym typeface="Viga"/>
            </a:endParaRPr>
          </a:p>
        </p:txBody>
      </p:sp>
      <p:sp>
        <p:nvSpPr>
          <p:cNvPr id="277" name="Google Shape;277;p30"/>
          <p:cNvSpPr txBox="1"/>
          <p:nvPr/>
        </p:nvSpPr>
        <p:spPr>
          <a:xfrm>
            <a:off x="3975124" y="1026250"/>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Data Scrape</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Exploratory Data Analysis</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Implement Algorithm</a:t>
            </a:r>
            <a:endParaRPr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 1</a:t>
            </a:r>
            <a:endParaRPr b="1" sz="1100">
              <a:latin typeface="Lato"/>
              <a:ea typeface="Lato"/>
              <a:cs typeface="Lato"/>
              <a:sym typeface="Lato"/>
            </a:endParaRPr>
          </a:p>
        </p:txBody>
      </p:sp>
      <p:sp>
        <p:nvSpPr>
          <p:cNvPr id="278" name="Google Shape;278;p30"/>
          <p:cNvSpPr txBox="1"/>
          <p:nvPr/>
        </p:nvSpPr>
        <p:spPr>
          <a:xfrm>
            <a:off x="3975124" y="2328408"/>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Data Scrape</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Exploratory Data Analysis</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Implement Algorithm</a:t>
            </a:r>
            <a:endParaRPr sz="1100">
              <a:latin typeface="Lato"/>
              <a:ea typeface="Lato"/>
              <a:cs typeface="Lato"/>
              <a:sym typeface="Lato"/>
            </a:endParaRPr>
          </a:p>
          <a:p>
            <a:pPr indent="0" lvl="0" marL="0" rtl="0" algn="ctr">
              <a:spcBef>
                <a:spcPts val="0"/>
              </a:spcBef>
              <a:spcAft>
                <a:spcPts val="0"/>
              </a:spcAft>
              <a:buNone/>
            </a:pPr>
            <a:r>
              <a:t/>
            </a:r>
            <a:endParaRPr b="1"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 1</a:t>
            </a:r>
            <a:endParaRPr b="1" sz="1100">
              <a:latin typeface="Lato"/>
              <a:ea typeface="Lato"/>
              <a:cs typeface="Lato"/>
              <a:sym typeface="Lato"/>
            </a:endParaRPr>
          </a:p>
        </p:txBody>
      </p:sp>
      <p:sp>
        <p:nvSpPr>
          <p:cNvPr id="279" name="Google Shape;279;p30"/>
          <p:cNvSpPr txBox="1"/>
          <p:nvPr/>
        </p:nvSpPr>
        <p:spPr>
          <a:xfrm>
            <a:off x="6628385" y="1026250"/>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Data Scrape from Lazada</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Data Scrape from Shopee</a:t>
            </a:r>
            <a:endParaRPr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 1 -2</a:t>
            </a:r>
            <a:endParaRPr b="1" sz="1100">
              <a:latin typeface="Lato"/>
              <a:ea typeface="Lato"/>
              <a:cs typeface="Lato"/>
              <a:sym typeface="Lato"/>
            </a:endParaRPr>
          </a:p>
        </p:txBody>
      </p:sp>
      <p:sp>
        <p:nvSpPr>
          <p:cNvPr id="280" name="Google Shape;280;p30"/>
          <p:cNvSpPr txBox="1"/>
          <p:nvPr/>
        </p:nvSpPr>
        <p:spPr>
          <a:xfrm>
            <a:off x="6628385" y="2328408"/>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Exploratory Data Analysis</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Data Pre-Processing</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Implement Model</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Sketch Visualisation Design</a:t>
            </a:r>
            <a:endParaRPr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 3 - 4</a:t>
            </a:r>
            <a:endParaRPr b="1" sz="1100">
              <a:latin typeface="Lato"/>
              <a:ea typeface="Lato"/>
              <a:cs typeface="Lato"/>
              <a:sym typeface="Lato"/>
            </a:endParaRPr>
          </a:p>
        </p:txBody>
      </p:sp>
      <p:sp>
        <p:nvSpPr>
          <p:cNvPr id="281" name="Google Shape;281;p30"/>
          <p:cNvSpPr txBox="1"/>
          <p:nvPr>
            <p:ph idx="4294967295" type="subTitle"/>
          </p:nvPr>
        </p:nvSpPr>
        <p:spPr>
          <a:xfrm>
            <a:off x="1387152" y="3558263"/>
            <a:ext cx="2183700" cy="938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n" sz="1600">
                <a:solidFill>
                  <a:schemeClr val="dk1"/>
                </a:solidFill>
                <a:latin typeface="Lato"/>
                <a:ea typeface="Lato"/>
                <a:cs typeface="Lato"/>
                <a:sym typeface="Lato"/>
              </a:rPr>
              <a:t>Extended time for model development</a:t>
            </a:r>
            <a:endParaRPr sz="1600">
              <a:latin typeface="Lato"/>
              <a:ea typeface="Lato"/>
              <a:cs typeface="Lato"/>
              <a:sym typeface="Lato"/>
            </a:endParaRPr>
          </a:p>
        </p:txBody>
      </p:sp>
      <p:pic>
        <p:nvPicPr>
          <p:cNvPr id="282" name="Google Shape;282;p30"/>
          <p:cNvPicPr preferRelativeResize="0"/>
          <p:nvPr/>
        </p:nvPicPr>
        <p:blipFill>
          <a:blip r:embed="rId3">
            <a:alphaModFix/>
          </a:blip>
          <a:stretch>
            <a:fillRect/>
          </a:stretch>
        </p:blipFill>
        <p:spPr>
          <a:xfrm>
            <a:off x="473513" y="3613100"/>
            <a:ext cx="913626" cy="829025"/>
          </a:xfrm>
          <a:prstGeom prst="rect">
            <a:avLst/>
          </a:prstGeom>
          <a:noFill/>
          <a:ln>
            <a:noFill/>
          </a:ln>
        </p:spPr>
      </p:pic>
      <p:sp>
        <p:nvSpPr>
          <p:cNvPr id="283" name="Google Shape;283;p30"/>
          <p:cNvSpPr txBox="1"/>
          <p:nvPr/>
        </p:nvSpPr>
        <p:spPr>
          <a:xfrm>
            <a:off x="4375475" y="348230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Viga"/>
                <a:ea typeface="Viga"/>
                <a:cs typeface="Viga"/>
                <a:sym typeface="Viga"/>
              </a:rPr>
              <a:t>Planned</a:t>
            </a:r>
            <a:endParaRPr u="sng">
              <a:latin typeface="Viga"/>
              <a:ea typeface="Viga"/>
              <a:cs typeface="Viga"/>
              <a:sym typeface="Viga"/>
            </a:endParaRPr>
          </a:p>
        </p:txBody>
      </p:sp>
      <p:sp>
        <p:nvSpPr>
          <p:cNvPr id="284" name="Google Shape;284;p30"/>
          <p:cNvSpPr txBox="1"/>
          <p:nvPr/>
        </p:nvSpPr>
        <p:spPr>
          <a:xfrm>
            <a:off x="7131075" y="3482300"/>
            <a:ext cx="14889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F0000"/>
                </a:solidFill>
                <a:latin typeface="Viga"/>
                <a:ea typeface="Viga"/>
                <a:cs typeface="Viga"/>
                <a:sym typeface="Viga"/>
              </a:rPr>
              <a:t>Actual</a:t>
            </a:r>
            <a:endParaRPr u="sng">
              <a:solidFill>
                <a:srgbClr val="FF0000"/>
              </a:solidFill>
              <a:latin typeface="Viga"/>
              <a:ea typeface="Viga"/>
              <a:cs typeface="Viga"/>
              <a:sym typeface="Viga"/>
            </a:endParaRPr>
          </a:p>
        </p:txBody>
      </p:sp>
      <p:sp>
        <p:nvSpPr>
          <p:cNvPr id="285" name="Google Shape;285;p30"/>
          <p:cNvSpPr txBox="1"/>
          <p:nvPr/>
        </p:nvSpPr>
        <p:spPr>
          <a:xfrm>
            <a:off x="3975124" y="3700003"/>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Implement Algorithm</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WEEKS 1 - 4</a:t>
            </a:r>
            <a:endParaRPr b="1" sz="1100">
              <a:latin typeface="Lato"/>
              <a:ea typeface="Lato"/>
              <a:cs typeface="Lato"/>
              <a:sym typeface="Lato"/>
            </a:endParaRPr>
          </a:p>
        </p:txBody>
      </p:sp>
      <p:sp>
        <p:nvSpPr>
          <p:cNvPr id="286" name="Google Shape;286;p30"/>
          <p:cNvSpPr txBox="1"/>
          <p:nvPr/>
        </p:nvSpPr>
        <p:spPr>
          <a:xfrm>
            <a:off x="6628385" y="3700003"/>
            <a:ext cx="2439600" cy="87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Implement Model (and accuracy improvement)</a:t>
            </a:r>
            <a:endParaRPr sz="1100">
              <a:latin typeface="Lato"/>
              <a:ea typeface="Lato"/>
              <a:cs typeface="Lato"/>
              <a:sym typeface="Lato"/>
            </a:endParaRPr>
          </a:p>
          <a:p>
            <a:pPr indent="0" lvl="0" marL="0" rtl="0" algn="ctr">
              <a:spcBef>
                <a:spcPts val="0"/>
              </a:spcBef>
              <a:spcAft>
                <a:spcPts val="0"/>
              </a:spcAft>
              <a:buNone/>
            </a:pPr>
            <a:r>
              <a:t/>
            </a:r>
            <a:endParaRPr b="1" sz="1100">
              <a:latin typeface="Lato"/>
              <a:ea typeface="Lato"/>
              <a:cs typeface="Lato"/>
              <a:sym typeface="Lato"/>
            </a:endParaRPr>
          </a:p>
          <a:p>
            <a:pPr indent="0" lvl="0" marL="0" rtl="0" algn="ctr">
              <a:spcBef>
                <a:spcPts val="0"/>
              </a:spcBef>
              <a:spcAft>
                <a:spcPts val="0"/>
              </a:spcAft>
              <a:buNone/>
            </a:pPr>
            <a:r>
              <a:rPr b="1" lang="en" sz="1100">
                <a:latin typeface="Lato"/>
                <a:ea typeface="Lato"/>
                <a:cs typeface="Lato"/>
                <a:sym typeface="Lato"/>
              </a:rPr>
              <a:t>WEEK 3 -7</a:t>
            </a:r>
            <a:endParaRPr b="1" sz="1100">
              <a:latin typeface="Lato"/>
              <a:ea typeface="Lato"/>
              <a:cs typeface="Lato"/>
              <a:sym typeface="Lato"/>
            </a:endParaRPr>
          </a:p>
        </p:txBody>
      </p:sp>
      <p:cxnSp>
        <p:nvCxnSpPr>
          <p:cNvPr id="287" name="Google Shape;287;p30"/>
          <p:cNvCxnSpPr/>
          <p:nvPr/>
        </p:nvCxnSpPr>
        <p:spPr>
          <a:xfrm>
            <a:off x="1406025" y="2021675"/>
            <a:ext cx="7142700" cy="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30"/>
          <p:cNvCxnSpPr/>
          <p:nvPr/>
        </p:nvCxnSpPr>
        <p:spPr>
          <a:xfrm>
            <a:off x="1406025" y="3383750"/>
            <a:ext cx="7142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aphicFrame>
        <p:nvGraphicFramePr>
          <p:cNvPr id="293" name="Google Shape;293;p31"/>
          <p:cNvGraphicFramePr/>
          <p:nvPr/>
        </p:nvGraphicFramePr>
        <p:xfrm>
          <a:off x="344100" y="888613"/>
          <a:ext cx="3000000" cy="3000000"/>
        </p:xfrm>
        <a:graphic>
          <a:graphicData uri="http://schemas.openxmlformats.org/drawingml/2006/table">
            <a:tbl>
              <a:tblPr>
                <a:noFill/>
                <a:tableStyleId>{A81AA9CF-512D-45DA-A0A4-1D002D4C2F71}</a:tableStyleId>
              </a:tblPr>
              <a:tblGrid>
                <a:gridCol w="1673575"/>
                <a:gridCol w="6672175"/>
              </a:tblGrid>
              <a:tr h="459075">
                <a:tc>
                  <a:txBody>
                    <a:bodyPr/>
                    <a:lstStyle/>
                    <a:p>
                      <a:pPr indent="0" lvl="0" marL="0" rtl="0" algn="ctr">
                        <a:spcBef>
                          <a:spcPts val="0"/>
                        </a:spcBef>
                        <a:spcAft>
                          <a:spcPts val="0"/>
                        </a:spcAft>
                        <a:buNone/>
                      </a:pPr>
                      <a:r>
                        <a:rPr b="1" lang="en" sz="1600">
                          <a:latin typeface="Lato"/>
                          <a:ea typeface="Lato"/>
                          <a:cs typeface="Lato"/>
                          <a:sym typeface="Lato"/>
                        </a:rPr>
                        <a:t>Date</a:t>
                      </a:r>
                      <a:endParaRPr b="1" sz="1600">
                        <a:latin typeface="Lato"/>
                        <a:ea typeface="Lato"/>
                        <a:cs typeface="Lato"/>
                        <a:sym typeface="Lato"/>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 sz="1600">
                          <a:latin typeface="Lato"/>
                          <a:ea typeface="Lato"/>
                          <a:cs typeface="Lato"/>
                          <a:sym typeface="Lato"/>
                        </a:rPr>
                        <a:t>Agenda</a:t>
                      </a:r>
                      <a:endParaRPr b="1" sz="1600">
                        <a:latin typeface="Lato"/>
                        <a:ea typeface="Lato"/>
                        <a:cs typeface="Lato"/>
                        <a:sym typeface="Lato"/>
                      </a:endParaRPr>
                    </a:p>
                  </a:txBody>
                  <a:tcPr marT="91425" marB="91425" marR="91425" marL="91425">
                    <a:solidFill>
                      <a:schemeClr val="accent5"/>
                    </a:solidFill>
                  </a:tcPr>
                </a:tc>
              </a:tr>
              <a:tr h="737075">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20 Jan 2020</a:t>
                      </a:r>
                      <a:br>
                        <a:rPr lang="en" sz="1600">
                          <a:solidFill>
                            <a:schemeClr val="dk1"/>
                          </a:solidFill>
                          <a:latin typeface="Lato"/>
                          <a:ea typeface="Lato"/>
                          <a:cs typeface="Lato"/>
                          <a:sym typeface="Lato"/>
                        </a:rPr>
                      </a:br>
                      <a:r>
                        <a:rPr lang="en" sz="1600">
                          <a:solidFill>
                            <a:schemeClr val="dk1"/>
                          </a:solidFill>
                          <a:latin typeface="Lato"/>
                          <a:ea typeface="Lato"/>
                          <a:cs typeface="Lato"/>
                          <a:sym typeface="Lato"/>
                        </a:rPr>
                        <a:t>(online)</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Project progress update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Additional requirements (model, visualisation)</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Fixture of bi-weekly online meetings + other deliverables</a:t>
                      </a:r>
                      <a:endParaRPr sz="1600">
                        <a:latin typeface="Lato"/>
                        <a:ea typeface="Lato"/>
                        <a:cs typeface="Lato"/>
                        <a:sym typeface="Lato"/>
                      </a:endParaRPr>
                    </a:p>
                  </a:txBody>
                  <a:tcPr marT="91425" marB="91425" marR="91425" marL="91425"/>
                </a:tc>
              </a:tr>
              <a:tr h="881975">
                <a:tc>
                  <a:txBody>
                    <a:bodyPr/>
                    <a:lstStyle/>
                    <a:p>
                      <a:pPr indent="0" lvl="0" marL="0" rtl="0" algn="ctr">
                        <a:spcBef>
                          <a:spcPts val="0"/>
                        </a:spcBef>
                        <a:spcAft>
                          <a:spcPts val="0"/>
                        </a:spcAft>
                        <a:buNone/>
                      </a:pPr>
                      <a:r>
                        <a:rPr lang="en" sz="1600">
                          <a:latin typeface="Lato"/>
                          <a:ea typeface="Lato"/>
                          <a:cs typeface="Lato"/>
                          <a:sym typeface="Lato"/>
                        </a:rPr>
                        <a:t>29</a:t>
                      </a:r>
                      <a:r>
                        <a:rPr lang="en" sz="1600">
                          <a:latin typeface="Lato"/>
                          <a:ea typeface="Lato"/>
                          <a:cs typeface="Lato"/>
                          <a:sym typeface="Lato"/>
                        </a:rPr>
                        <a:t> Jan 2020</a:t>
                      </a:r>
                      <a:br>
                        <a:rPr lang="en" sz="1600">
                          <a:latin typeface="Lato"/>
                          <a:ea typeface="Lato"/>
                          <a:cs typeface="Lato"/>
                          <a:sym typeface="Lato"/>
                        </a:rPr>
                      </a:br>
                      <a:r>
                        <a:rPr lang="en" sz="1600">
                          <a:latin typeface="Lato"/>
                          <a:ea typeface="Lato"/>
                          <a:cs typeface="Lato"/>
                          <a:sym typeface="Lato"/>
                        </a:rPr>
                        <a:t>(on-site)</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Discussion on low-fi visualisation prototype with staff from data and digital e-commerce team</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Feedback + additional requirements (visualisation)</a:t>
                      </a:r>
                      <a:endParaRPr sz="1600">
                        <a:latin typeface="Lato"/>
                        <a:ea typeface="Lato"/>
                        <a:cs typeface="Lato"/>
                        <a:sym typeface="Lato"/>
                      </a:endParaRPr>
                    </a:p>
                  </a:txBody>
                  <a:tcPr marT="91425" marB="91425" marR="91425" marL="91425"/>
                </a:tc>
              </a:tr>
              <a:tr h="1059350">
                <a:tc>
                  <a:txBody>
                    <a:bodyPr/>
                    <a:lstStyle/>
                    <a:p>
                      <a:pPr indent="0" lvl="0" marL="0" rtl="0" algn="ctr">
                        <a:spcBef>
                          <a:spcPts val="0"/>
                        </a:spcBef>
                        <a:spcAft>
                          <a:spcPts val="0"/>
                        </a:spcAft>
                        <a:buNone/>
                      </a:pPr>
                      <a:r>
                        <a:rPr lang="en" sz="1600">
                          <a:latin typeface="Lato"/>
                          <a:ea typeface="Lato"/>
                          <a:cs typeface="Lato"/>
                          <a:sym typeface="Lato"/>
                        </a:rPr>
                        <a:t>14 Feb 2020</a:t>
                      </a:r>
                      <a:br>
                        <a:rPr lang="en" sz="1600">
                          <a:latin typeface="Lato"/>
                          <a:ea typeface="Lato"/>
                          <a:cs typeface="Lato"/>
                          <a:sym typeface="Lato"/>
                        </a:rPr>
                      </a:br>
                      <a:r>
                        <a:rPr lang="en" sz="1600">
                          <a:latin typeface="Lato"/>
                          <a:ea typeface="Lato"/>
                          <a:cs typeface="Lato"/>
                          <a:sym typeface="Lato"/>
                        </a:rPr>
                        <a:t>(online)</a:t>
                      </a:r>
                      <a:endParaRPr sz="1600">
                        <a:latin typeface="Lato"/>
                        <a:ea typeface="Lato"/>
                        <a:cs typeface="Lato"/>
                        <a:sym typeface="Lato"/>
                      </a:endParaRPr>
                    </a:p>
                  </a:txBody>
                  <a:tcPr marT="91425" marB="91425" marR="91425" marL="91425"/>
                </a:tc>
                <a:tc>
                  <a:txBody>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User testing on high-fi visualisation prototype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Obtain feedback on prototype</a:t>
                      </a:r>
                      <a:endParaRPr sz="1600">
                        <a:latin typeface="Lato"/>
                        <a:ea typeface="Lato"/>
                        <a:cs typeface="Lato"/>
                        <a:sym typeface="Lato"/>
                      </a:endParaRPr>
                    </a:p>
                  </a:txBody>
                  <a:tcPr marT="91425" marB="91425" marR="91425" marL="91425"/>
                </a:tc>
              </a:tr>
            </a:tbl>
          </a:graphicData>
        </a:graphic>
      </p:graphicFrame>
      <p:sp>
        <p:nvSpPr>
          <p:cNvPr id="294" name="Google Shape;294;p3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95" name="Google Shape;295;p31"/>
          <p:cNvSpPr txBox="1"/>
          <p:nvPr>
            <p:ph idx="4294967295" type="ctrTitle"/>
          </p:nvPr>
        </p:nvSpPr>
        <p:spPr>
          <a:xfrm>
            <a:off x="6786475" y="251625"/>
            <a:ext cx="254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INTRODUCTION</a:t>
            </a:r>
            <a:endParaRPr sz="1700">
              <a:solidFill>
                <a:srgbClr val="FFFFFF"/>
              </a:solidFill>
            </a:endParaRPr>
          </a:p>
        </p:txBody>
      </p:sp>
      <p:sp>
        <p:nvSpPr>
          <p:cNvPr id="296" name="Google Shape;296;p31"/>
          <p:cNvSpPr/>
          <p:nvPr/>
        </p:nvSpPr>
        <p:spPr>
          <a:xfrm>
            <a:off x="4911575" y="251625"/>
            <a:ext cx="44211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1"/>
          <p:cNvSpPr txBox="1"/>
          <p:nvPr>
            <p:ph idx="4294967295" type="ctrTitle"/>
          </p:nvPr>
        </p:nvSpPr>
        <p:spPr>
          <a:xfrm>
            <a:off x="4966150" y="251625"/>
            <a:ext cx="43665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
              <a:buNone/>
            </a:pPr>
            <a:r>
              <a:rPr lang="en" sz="1700">
                <a:solidFill>
                  <a:srgbClr val="FFFFFF"/>
                </a:solidFill>
              </a:rPr>
              <a:t>MEETING MINUTES (SPONSOR)</a:t>
            </a:r>
            <a:endParaRPr sz="1700">
              <a:solidFill>
                <a:srgbClr val="FFFFFF"/>
              </a:solidFill>
            </a:endParaRPr>
          </a:p>
        </p:txBody>
      </p:sp>
      <p:pic>
        <p:nvPicPr>
          <p:cNvPr descr="Image result for folder logologo" id="298" name="Google Shape;298;p31">
            <a:hlinkClick r:id="rId3"/>
          </p:cNvPr>
          <p:cNvPicPr preferRelativeResize="0"/>
          <p:nvPr/>
        </p:nvPicPr>
        <p:blipFill rotWithShape="1">
          <a:blip r:embed="rId4">
            <a:alphaModFix/>
          </a:blip>
          <a:srcRect b="26725" l="17145" r="21467" t="15813"/>
          <a:stretch/>
        </p:blipFill>
        <p:spPr>
          <a:xfrm>
            <a:off x="7810789" y="3489237"/>
            <a:ext cx="417925" cy="391225"/>
          </a:xfrm>
          <a:prstGeom prst="rect">
            <a:avLst/>
          </a:prstGeom>
          <a:noFill/>
          <a:ln>
            <a:noFill/>
          </a:ln>
        </p:spPr>
      </p:pic>
      <p:sp>
        <p:nvSpPr>
          <p:cNvPr id="299" name="Google Shape;299;p31"/>
          <p:cNvSpPr txBox="1"/>
          <p:nvPr>
            <p:ph idx="4294967295" type="subTitle"/>
          </p:nvPr>
        </p:nvSpPr>
        <p:spPr>
          <a:xfrm>
            <a:off x="7323164" y="3880450"/>
            <a:ext cx="13932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100">
                <a:solidFill>
                  <a:schemeClr val="dk1"/>
                </a:solidFill>
                <a:latin typeface="Lato"/>
                <a:ea typeface="Lato"/>
                <a:cs typeface="Lato"/>
                <a:sym typeface="Lato"/>
              </a:rPr>
              <a:t>Meeting minutes</a:t>
            </a:r>
            <a:endParaRPr sz="1100"/>
          </a:p>
        </p:txBody>
      </p:sp>
      <p:sp>
        <p:nvSpPr>
          <p:cNvPr id="300" name="Google Shape;300;p31"/>
          <p:cNvSpPr txBox="1"/>
          <p:nvPr/>
        </p:nvSpPr>
        <p:spPr>
          <a:xfrm>
            <a:off x="151650" y="4690800"/>
            <a:ext cx="8840700" cy="4527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200">
                <a:solidFill>
                  <a:srgbClr val="FF9900"/>
                </a:solidFill>
                <a:latin typeface="Lato"/>
                <a:ea typeface="Lato"/>
                <a:cs typeface="Lato"/>
                <a:sym typeface="Lato"/>
              </a:rPr>
              <a:t>Project Management </a:t>
            </a:r>
            <a:r>
              <a:rPr lang="en" sz="1200">
                <a:solidFill>
                  <a:srgbClr val="FF9900"/>
                </a:solidFill>
                <a:latin typeface="Lato"/>
                <a:ea typeface="Lato"/>
                <a:cs typeface="Lato"/>
                <a:sym typeface="Lato"/>
              </a:rPr>
              <a:t> </a:t>
            </a:r>
            <a:r>
              <a:rPr lang="en" sz="1200">
                <a:solidFill>
                  <a:srgbClr val="666666"/>
                </a:solidFill>
                <a:latin typeface="Lato"/>
                <a:ea typeface="Lato"/>
                <a:cs typeface="Lato"/>
                <a:sym typeface="Lato"/>
              </a:rPr>
              <a:t>                 Technical Details                  Product Demo                Next Steps         </a:t>
            </a:r>
            <a:endParaRPr sz="11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T CONSULTING">
  <a:themeElements>
    <a:clrScheme name="Simple Light">
      <a:dk1>
        <a:srgbClr val="000000"/>
      </a:dk1>
      <a:lt1>
        <a:srgbClr val="FFFFFF"/>
      </a:lt1>
      <a:dk2>
        <a:srgbClr val="595959"/>
      </a:dk2>
      <a:lt2>
        <a:srgbClr val="EEEEEE"/>
      </a:lt2>
      <a:accent1>
        <a:srgbClr val="FB6B00"/>
      </a:accent1>
      <a:accent2>
        <a:srgbClr val="B74F02"/>
      </a:accent2>
      <a:accent3>
        <a:srgbClr val="FB9B54"/>
      </a:accent3>
      <a:accent4>
        <a:srgbClr val="F3F3F3"/>
      </a:accent4>
      <a:accent5>
        <a:srgbClr val="CCCCCC"/>
      </a:accent5>
      <a:accent6>
        <a:srgbClr val="F6B26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